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</p:sldIdLst>
  <p:sldSz cy="5143500" cx="9144000"/>
  <p:notesSz cx="6858000" cy="9144000"/>
  <p:embeddedFontLst>
    <p:embeddedFont>
      <p:font typeface="Helvetica Neue"/>
      <p:regular r:id="rId78"/>
      <p:bold r:id="rId79"/>
      <p:italic r:id="rId80"/>
      <p:boldItalic r:id="rId81"/>
    </p:embeddedFont>
    <p:embeddedFont>
      <p:font typeface="Gill Sans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327BD3-8891-435A-930D-648795003CFA}">
  <a:tblStyle styleId="{A8327BD3-8891-435A-930D-648795003CF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D3F6EE"/>
          </a:solidFill>
        </a:fill>
      </a:tcStyle>
    </a:wholeTbl>
    <a:band1H>
      <a:tcTxStyle/>
    </a:band1H>
    <a:band2H>
      <a:tcTxStyle b="off" i="off"/>
      <a:tcStyle>
        <a:fill>
          <a:solidFill>
            <a:srgbClr val="EBFBF7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D2A9"/>
          </a:solidFill>
        </a:fill>
      </a:tcStyle>
    </a:firstRow>
    <a:neCell>
      <a:tcTxStyle/>
    </a:neCell>
    <a:nwCell>
      <a:tcTxStyle/>
    </a:nwCell>
  </a:tblStyle>
  <a:tblStyle styleId="{E543583E-7E0D-485F-A2C0-82487A8369B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3" Type="http://schemas.openxmlformats.org/officeDocument/2006/relationships/font" Target="fonts/GillSans-bold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italic.fntdata"/><Relationship Id="rId82" Type="http://schemas.openxmlformats.org/officeDocument/2006/relationships/font" Target="fonts/GillSans-regular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6.xml"/><Relationship Id="rId78" Type="http://schemas.openxmlformats.org/officeDocument/2006/relationships/font" Target="fonts/HelveticaNeue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fb16a7f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fb16a7f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c1aaa731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c1aaa731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0fb16a7f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0fb16a7f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4c1aaa731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4c1aaa731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0fb16a7f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0fb16a7f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fb16a7f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0fb16a7f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4400492a9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04400492a9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400492a9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04400492a9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c1aaa73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4c1aaa73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4c1aaa73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4c1aaa73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2afed3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2afed3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c1aaa73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c1aaa73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c1aaa73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4c1aaa73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c1aaa73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4c1aaa73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4c1aaa73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4c1aaa73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4c1aaa73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4c1aaa73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4c1aaa73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4c1aaa73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4c1aaa73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4c1aaa73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4c1aaa73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4c1aaa73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4c1aaa731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4c1aaa73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4c1aaa73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4c1aaa73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c1aaa7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c1aaa7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4c1aaa731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4c1aaa731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0fb16a7f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0fb16a7f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4c1aaa73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04c1aaa73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consider simple signal processing algorithms that are easily executed in real time, and include the effects of noise, vibrations, and other disturbances which are inevitably present in real task execution.</a:t>
            </a:r>
            <a:endParaRPr/>
          </a:p>
        </p:txBody>
      </p:sp>
      <p:sp>
        <p:nvSpPr>
          <p:cNvPr id="470" name="Google Shape;470;g104c1aaa73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4c1aaa731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04c1aaa731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4c1aaa731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4c1aaa731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4c1aaa731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04c1aaa731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04c1aaa731_2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4c1aaa731_2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04c1aaa731_2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04c1aaa731_2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4c1aaa7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04c1aaa7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04c1aaa7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4c1aaa731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04c1aaa731_2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 used should be tailored to the expected contact conditions (e.g., point contact, large area contact, etc.)</a:t>
            </a:r>
            <a:endParaRPr/>
          </a:p>
        </p:txBody>
      </p:sp>
      <p:sp>
        <p:nvSpPr>
          <p:cNvPr id="574" name="Google Shape;574;g104c1aaa731_2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4c1aaa731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04c1aaa731_2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method holds only in case of no torques transmitted at contact -&gt; soft finger [A. Bicchi (1990). Intrinsic Contact Sensing for Soft Fingers]</a:t>
            </a:r>
            <a:endParaRPr/>
          </a:p>
        </p:txBody>
      </p:sp>
      <p:sp>
        <p:nvSpPr>
          <p:cNvPr id="591" name="Google Shape;591;g104c1aaa731_2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c1aaa73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4c1aaa73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4c1aaa731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104c1aaa731_2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b="0" i="0" lang="en" sz="1800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manipulator operates in the plane and the cylindrical finger tip is oriented to form a circular cross section in the plane, the origin of the coordinate frame was located at the center of the finger tip.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b="0" i="0" lang="en" sz="1800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force sensor values must be checked before applying this ICS algorithm.</a:t>
            </a:r>
            <a:endParaRPr/>
          </a:p>
        </p:txBody>
      </p:sp>
      <p:sp>
        <p:nvSpPr>
          <p:cNvPr id="612" name="Google Shape;612;g104c1aaa731_2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4c1aaa731_2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04c1aaa731_2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4" name="Google Shape;634;g104c1aaa731_2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4c1aaa731_2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04c1aaa731_2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6" name="Google Shape;646;g104c1aaa731_2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4c1aaa731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04c1aaa731_2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7" name="Google Shape;657;g104c1aaa731_2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4c1aaa731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04c1aaa731_2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5" name="Google Shape;685;g104c1aaa731_2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4c1aaa731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04c1aaa731_2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1" name="Google Shape;741;g104c1aaa731_2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4c1aaa731_2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04c1aaa731_2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>
                <a:solidFill>
                  <a:schemeClr val="dk1"/>
                </a:solidFill>
              </a:rPr>
              <a:t>A correlation exists between spikes in the ICS plot and the accelerations at corners.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Triangular deviations of the ICS are due to calibration difficulties. Peaks are generated when the shear force changes its direction (i.e., high accelerations affect ICS).</a:t>
            </a:r>
            <a:endParaRPr/>
          </a:p>
        </p:txBody>
      </p:sp>
      <p:sp>
        <p:nvSpPr>
          <p:cNvPr id="771" name="Google Shape;771;g104c1aaa731_2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04ab3bae2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04ab3bae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4c1aaa731_2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104c1aaa731_2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1" name="Google Shape;821;g104c1aaa731_2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4c1aaa731_2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104c1aaa731_2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The ICS algorithm might be more robust: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if it is thresholded, a more reliable contact location during initial contact is obtained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the inertial forces are reduced if a smooth trajectory is used (i.e., accelerations are reduced)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the fingertip mass should be reduced, since it is the only component which affects inertial forces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Anyway, </a:t>
            </a:r>
            <a:r>
              <a:rPr b="0" i="0" lang="en" sz="18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both of these sensing schemes can provide contact localization accuracy of less than a millimeter in real manipulation tasks.</a:t>
            </a:r>
            <a:endParaRPr/>
          </a:p>
        </p:txBody>
      </p:sp>
      <p:sp>
        <p:nvSpPr>
          <p:cNvPr id="866" name="Google Shape;866;g104c1aaa731_2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c1aaa731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4c1aaa731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2afed30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2afed30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0440049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0440049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4400492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04400492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3b071a78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3b071a78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0fb16a7f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80fb16a7f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80fb16a7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80fb16a7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0fb16a7f6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0fb16a7f6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0fb16a7f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0fb16a7f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4400492a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4400492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0fb16a7f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80fb16a7f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c1aaa731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4c1aaa731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2afed30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2afed30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04400492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04400492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04400492a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04400492a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03b071a78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03b071a78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02afed30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02afed30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0fb16a7f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80fb16a7f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0fb16a7f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0fb16a7f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0fb16a7f6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0fb16a7f6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0fb16a7f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0fb16a7f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10857d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10857d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0fb16a7f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0fb16a7f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0fb16a7f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0fb16a7f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0fb16a7f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0fb16a7f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opicsinmulti-b5g1638.slack.com/archives/C02MX8E7GA3" TargetMode="External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hyperlink" Target="http://handbookofrobotics.org/view-chapter/28/videodetails/1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hyperlink" Target="http://handbookofrobotics.org/view-chapter/28/videodetails/1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11" Type="http://schemas.openxmlformats.org/officeDocument/2006/relationships/image" Target="../media/image68.png"/><Relationship Id="rId10" Type="http://schemas.openxmlformats.org/officeDocument/2006/relationships/image" Target="../media/image72.png"/><Relationship Id="rId12" Type="http://schemas.openxmlformats.org/officeDocument/2006/relationships/image" Target="../media/image77.png"/><Relationship Id="rId9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jpg"/><Relationship Id="rId4" Type="http://schemas.openxmlformats.org/officeDocument/2006/relationships/image" Target="../media/image7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75.jpg"/><Relationship Id="rId5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7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84.png"/><Relationship Id="rId5" Type="http://schemas.openxmlformats.org/officeDocument/2006/relationships/image" Target="../media/image75.jpg"/><Relationship Id="rId6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Relationship Id="rId4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png"/><Relationship Id="rId4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f8z0kjP6RcffRvpVfxCraofDs8aZf163/view" TargetMode="External"/><Relationship Id="rId4" Type="http://schemas.openxmlformats.org/officeDocument/2006/relationships/image" Target="../media/image8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Relationship Id="rId4" Type="http://schemas.openxmlformats.org/officeDocument/2006/relationships/image" Target="../media/image104.png"/><Relationship Id="rId5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Relationship Id="rId4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Relationship Id="rId4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12.png"/><Relationship Id="rId5" Type="http://schemas.openxmlformats.org/officeDocument/2006/relationships/image" Target="../media/image106.png"/><Relationship Id="rId6" Type="http://schemas.openxmlformats.org/officeDocument/2006/relationships/image" Target="../media/image100.png"/><Relationship Id="rId7" Type="http://schemas.openxmlformats.org/officeDocument/2006/relationships/image" Target="../media/image114.png"/><Relationship Id="rId8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ctrTitle"/>
          </p:nvPr>
        </p:nvSpPr>
        <p:spPr>
          <a:xfrm>
            <a:off x="261325" y="133900"/>
            <a:ext cx="8520600" cy="9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Tactile Sensing for Manipulation</a:t>
            </a:r>
            <a:endParaRPr sz="3600"/>
          </a:p>
        </p:txBody>
      </p:sp>
      <p:sp>
        <p:nvSpPr>
          <p:cNvPr id="145" name="Google Shape;145;p37"/>
          <p:cNvSpPr txBox="1"/>
          <p:nvPr>
            <p:ph idx="1" type="subTitle"/>
          </p:nvPr>
        </p:nvSpPr>
        <p:spPr>
          <a:xfrm>
            <a:off x="1416675" y="3541425"/>
            <a:ext cx="67323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TMM 201 Eleonora, Gojko, Carlo, Enrico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Contattaci: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Slack #week8</a:t>
            </a:r>
            <a:r>
              <a:rPr lang="en" sz="1800"/>
              <a:t> </a:t>
            </a:r>
            <a:endParaRPr sz="1800"/>
          </a:p>
        </p:txBody>
      </p:sp>
      <p:pic>
        <p:nvPicPr>
          <p:cNvPr id="146" name="Google Shape;1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375" y="1609650"/>
            <a:ext cx="61531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Complex mechanical properties of the fingertip</a:t>
            </a:r>
            <a:endParaRPr sz="2800"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5" y="1089175"/>
            <a:ext cx="6336601" cy="34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401" y="1089175"/>
            <a:ext cx="2302274" cy="183976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6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sp>
        <p:nvSpPr>
          <p:cNvPr id="243" name="Google Shape;243;p46"/>
          <p:cNvSpPr txBox="1"/>
          <p:nvPr/>
        </p:nvSpPr>
        <p:spPr>
          <a:xfrm>
            <a:off x="6720488" y="3076150"/>
            <a:ext cx="214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Slip and creep events constitute the basis for frictional encoding by tactile afferents: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slippery contact generally excites FA‐I afferents more strongly than a less slippery contact</a:t>
            </a:r>
            <a:endParaRPr/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7900" y="4617877"/>
            <a:ext cx="4155009" cy="3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5" y="986625"/>
            <a:ext cx="6182500" cy="31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sp>
        <p:nvSpPr>
          <p:cNvPr id="251" name="Google Shape;251;p47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Tactile events in manipulation tasks</a:t>
            </a:r>
            <a:endParaRPr sz="2800"/>
          </a:p>
        </p:txBody>
      </p:sp>
      <p:sp>
        <p:nvSpPr>
          <p:cNvPr id="252" name="Google Shape;252;p47"/>
          <p:cNvSpPr txBox="1"/>
          <p:nvPr/>
        </p:nvSpPr>
        <p:spPr>
          <a:xfrm>
            <a:off x="6439200" y="986625"/>
            <a:ext cx="2704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Dexterous manipulation is about balancing </a:t>
            </a:r>
            <a:r>
              <a:rPr i="1" lang="en">
                <a:solidFill>
                  <a:schemeClr val="dk1"/>
                </a:solidFill>
              </a:rPr>
              <a:t>grip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i="1" lang="en">
                <a:solidFill>
                  <a:schemeClr val="dk1"/>
                </a:solidFill>
              </a:rPr>
              <a:t>load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forces</a:t>
            </a:r>
            <a:r>
              <a:rPr lang="en">
                <a:solidFill>
                  <a:schemeClr val="dk1"/>
                </a:solidFill>
              </a:rPr>
              <a:t> to object surface properties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Tactile events in manipulation tasks</a:t>
            </a:r>
            <a:endParaRPr sz="2800"/>
          </a:p>
        </p:txBody>
      </p:sp>
      <p:sp>
        <p:nvSpPr>
          <p:cNvPr id="258" name="Google Shape;258;p48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sp>
        <p:nvSpPr>
          <p:cNvPr id="259" name="Google Shape;259;p48"/>
          <p:cNvSpPr/>
          <p:nvPr/>
        </p:nvSpPr>
        <p:spPr>
          <a:xfrm>
            <a:off x="76349" y="4099775"/>
            <a:ext cx="1802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fingers contact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800"/>
          </a:p>
        </p:txBody>
      </p:sp>
      <p:sp>
        <p:nvSpPr>
          <p:cNvPr id="260" name="Google Shape;260;p48"/>
          <p:cNvSpPr/>
          <p:nvPr/>
        </p:nvSpPr>
        <p:spPr>
          <a:xfrm>
            <a:off x="3575175" y="4140025"/>
            <a:ext cx="2482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makes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breaks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with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endParaRPr sz="1800"/>
          </a:p>
        </p:txBody>
      </p:sp>
      <p:sp>
        <p:nvSpPr>
          <p:cNvPr id="261" name="Google Shape;261;p48"/>
          <p:cNvSpPr/>
          <p:nvPr/>
        </p:nvSpPr>
        <p:spPr>
          <a:xfrm>
            <a:off x="7225739" y="4099777"/>
            <a:ext cx="1065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 sz="1800"/>
          </a:p>
        </p:txBody>
      </p:sp>
      <p:grpSp>
        <p:nvGrpSpPr>
          <p:cNvPr id="262" name="Google Shape;262;p48"/>
          <p:cNvGrpSpPr/>
          <p:nvPr/>
        </p:nvGrpSpPr>
        <p:grpSpPr>
          <a:xfrm>
            <a:off x="203926" y="740918"/>
            <a:ext cx="8616348" cy="3358848"/>
            <a:chOff x="208850" y="647775"/>
            <a:chExt cx="8726300" cy="3440737"/>
          </a:xfrm>
        </p:grpSpPr>
        <p:pic>
          <p:nvPicPr>
            <p:cNvPr descr="droppedImage.pdf" id="263" name="Google Shape;26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850" y="1054988"/>
              <a:ext cx="8726300" cy="303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2309" y="647775"/>
              <a:ext cx="8370151" cy="8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850" y="647775"/>
              <a:ext cx="403325" cy="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9"/>
          <p:cNvPicPr preferRelativeResize="0"/>
          <p:nvPr/>
        </p:nvPicPr>
        <p:blipFill rotWithShape="1">
          <a:blip r:embed="rId3">
            <a:alphaModFix/>
          </a:blip>
          <a:srcRect b="0" l="0" r="45834" t="0"/>
          <a:stretch/>
        </p:blipFill>
        <p:spPr>
          <a:xfrm>
            <a:off x="447350" y="729450"/>
            <a:ext cx="3830051" cy="394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Prediction and Error Compensation</a:t>
            </a:r>
            <a:endParaRPr sz="2800"/>
          </a:p>
        </p:txBody>
      </p:sp>
      <p:sp>
        <p:nvSpPr>
          <p:cNvPr id="272" name="Google Shape;272;p49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 b="0" l="41008" r="4826" t="0"/>
          <a:stretch/>
        </p:blipFill>
        <p:spPr>
          <a:xfrm>
            <a:off x="4948650" y="729450"/>
            <a:ext cx="3830051" cy="39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Timing and coincidence</a:t>
            </a:r>
            <a:endParaRPr sz="2800"/>
          </a:p>
        </p:txBody>
      </p:sp>
      <p:sp>
        <p:nvSpPr>
          <p:cNvPr id="279" name="Google Shape;279;p50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pic>
        <p:nvPicPr>
          <p:cNvPr descr="droppedImage.pdf" id="280" name="Google Shape;2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5" y="701800"/>
            <a:ext cx="9044625" cy="3355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/>
          <p:nvPr/>
        </p:nvSpPr>
        <p:spPr>
          <a:xfrm>
            <a:off x="196299" y="4057075"/>
            <a:ext cx="88512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Although nerve conduction is slow and spike frequency is moderate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(~100/sec maximum), timing of first spikes can be interpreted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peripheral nerves to give cues about loading sequence (e.g. to predict </a:t>
            </a:r>
            <a:r>
              <a:rPr lang="en" sz="1800"/>
              <a:t>surface shape)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/>
        </p:nvSpPr>
        <p:spPr>
          <a:xfrm>
            <a:off x="286725" y="60950"/>
            <a:ext cx="87609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Grasp force regulation is based on slips and incipient slips</a:t>
            </a:r>
            <a:endParaRPr sz="2400"/>
          </a:p>
        </p:txBody>
      </p:sp>
      <p:pic>
        <p:nvPicPr>
          <p:cNvPr descr="droppedImage.pdf" id="287" name="Google Shape;2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50" y="694500"/>
            <a:ext cx="6519836" cy="39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1"/>
          <p:cNvSpPr/>
          <p:nvPr/>
        </p:nvSpPr>
        <p:spPr>
          <a:xfrm>
            <a:off x="1779074" y="4593995"/>
            <a:ext cx="21387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376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C1376"/>
                </a:solidFill>
                <a:latin typeface="Arial"/>
                <a:ea typeface="Arial"/>
                <a:cs typeface="Arial"/>
                <a:sym typeface="Arial"/>
              </a:rPr>
              <a:t>spontaneous slip: adjustment in ~80 ms</a:t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>
            <a:off x="4162083" y="4593995"/>
            <a:ext cx="2537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1376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C1376"/>
                </a:solidFill>
                <a:latin typeface="Arial"/>
                <a:ea typeface="Arial"/>
                <a:cs typeface="Arial"/>
                <a:sym typeface="Arial"/>
              </a:rPr>
              <a:t>artificially induced slips - subjects did not habituate</a:t>
            </a:r>
            <a:endParaRPr/>
          </a:p>
        </p:txBody>
      </p:sp>
      <p:sp>
        <p:nvSpPr>
          <p:cNvPr id="290" name="Google Shape;290;p51"/>
          <p:cNvSpPr/>
          <p:nvPr/>
        </p:nvSpPr>
        <p:spPr>
          <a:xfrm>
            <a:off x="6510600" y="3085900"/>
            <a:ext cx="25371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B. Edin, R. D. Howe, G. Westling, M.R. Cutkosky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/>
              <a:t> Relaying Frictional Information to a Human Operator by Physiological Mechanisms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/>
              <a:t>IEEE Trans. on Systems, Man and Cybernetics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/>
              <a:t> 1993.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295" name="Google Shape;2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48815"/>
            <a:ext cx="606425" cy="63698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2"/>
          <p:cNvSpPr txBox="1"/>
          <p:nvPr>
            <p:ph type="title"/>
          </p:nvPr>
        </p:nvSpPr>
        <p:spPr>
          <a:xfrm>
            <a:off x="609600" y="923925"/>
            <a:ext cx="30225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and sensing reflexes used to monitor normal infant development.</a:t>
            </a:r>
            <a:endParaRPr sz="2400"/>
          </a:p>
        </p:txBody>
      </p:sp>
      <p:sp>
        <p:nvSpPr>
          <p:cNvPr id="297" name="Google Shape;297;p52"/>
          <p:cNvSpPr txBox="1"/>
          <p:nvPr>
            <p:ph idx="12" type="sldNum"/>
          </p:nvPr>
        </p:nvSpPr>
        <p:spPr>
          <a:xfrm>
            <a:off x="8628732" y="4819650"/>
            <a:ext cx="28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roppedImage.pdf" id="298" name="Google Shape;29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0000">
            <a:off x="3993627" y="73475"/>
            <a:ext cx="3790951" cy="50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2"/>
          <p:cNvSpPr/>
          <p:nvPr/>
        </p:nvSpPr>
        <p:spPr>
          <a:xfrm>
            <a:off x="254000" y="4429125"/>
            <a:ext cx="3499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Twitchel, T.E, The Automatic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responses of infants,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Neuropsycholgia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3, pp. 247-259 1965.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304" name="Google Shape;30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48815"/>
            <a:ext cx="606425" cy="63698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 txBox="1"/>
          <p:nvPr>
            <p:ph type="title"/>
          </p:nvPr>
        </p:nvSpPr>
        <p:spPr>
          <a:xfrm>
            <a:off x="927100" y="0"/>
            <a:ext cx="5118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029"/>
              </a:buClr>
              <a:buSzPts val="3600"/>
              <a:buFont typeface="Arial"/>
              <a:buNone/>
            </a:pPr>
            <a:r>
              <a:rPr lang="en">
                <a:solidFill>
                  <a:srgbClr val="561029"/>
                </a:solidFill>
              </a:rPr>
              <a:t>Avoidance</a:t>
            </a:r>
            <a:endParaRPr/>
          </a:p>
        </p:txBody>
      </p:sp>
      <p:sp>
        <p:nvSpPr>
          <p:cNvPr id="306" name="Google Shape;306;p53"/>
          <p:cNvSpPr txBox="1"/>
          <p:nvPr>
            <p:ph idx="12" type="sldNum"/>
          </p:nvPr>
        </p:nvSpPr>
        <p:spPr>
          <a:xfrm>
            <a:off x="8628732" y="4819650"/>
            <a:ext cx="28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roppedImage.pdf" id="307" name="Google Shape;3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500" y="495300"/>
            <a:ext cx="5543549" cy="41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/>
          <p:nvPr/>
        </p:nvSpPr>
        <p:spPr>
          <a:xfrm>
            <a:off x="469900" y="3038475"/>
            <a:ext cx="3499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Twitchel, T.E, The Automatic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grasping responses of infants,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Neuropsycholgia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3, pp. 247-259 1965.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Tactile Sensing in Robotics: Overview</a:t>
            </a:r>
            <a:endParaRPr sz="3900"/>
          </a:p>
        </p:txBody>
      </p:sp>
      <p:sp>
        <p:nvSpPr>
          <p:cNvPr id="314" name="Google Shape;314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(Carlo)</a:t>
            </a:r>
            <a:endParaRPr sz="3000"/>
          </a:p>
        </p:txBody>
      </p:sp>
      <p:sp>
        <p:nvSpPr>
          <p:cNvPr id="315" name="Google Shape;315;p54"/>
          <p:cNvSpPr txBox="1"/>
          <p:nvPr/>
        </p:nvSpPr>
        <p:spPr>
          <a:xfrm>
            <a:off x="68700" y="4229925"/>
            <a:ext cx="900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Billard, Aude, and Danica Kragic. "Trends and challenges in robot manipulation." </a:t>
            </a:r>
            <a:r>
              <a:rPr i="1" lang="en" sz="1100">
                <a:solidFill>
                  <a:schemeClr val="dk1"/>
                </a:solidFill>
              </a:rPr>
              <a:t>Science</a:t>
            </a:r>
            <a:r>
              <a:rPr lang="en" sz="1100">
                <a:solidFill>
                  <a:schemeClr val="dk1"/>
                </a:solidFill>
              </a:rPr>
              <a:t> 364.6446 (2019).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Cutkosky, Mark R., and William Provancher. "Force and tactile sensing." </a:t>
            </a:r>
            <a:r>
              <a:rPr i="1" lang="en" sz="1100">
                <a:solidFill>
                  <a:schemeClr val="dk1"/>
                </a:solidFill>
              </a:rPr>
              <a:t>Springer Handbook of Robotics</a:t>
            </a:r>
            <a:r>
              <a:rPr lang="en" sz="1100">
                <a:solidFill>
                  <a:schemeClr val="dk1"/>
                </a:solidFill>
              </a:rPr>
              <a:t>. Springer, Cham, 2016. 717-736.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6" name="Google Shape;316;p54"/>
          <p:cNvSpPr txBox="1"/>
          <p:nvPr>
            <p:ph idx="2" type="body"/>
          </p:nvPr>
        </p:nvSpPr>
        <p:spPr>
          <a:xfrm>
            <a:off x="4759400" y="724075"/>
            <a:ext cx="422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tactile sensing is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Sensor types &amp; what they measure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Tactile Information processing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000" y="2441450"/>
            <a:ext cx="1796400" cy="1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Why Tactile Sensing? </a:t>
            </a:r>
            <a:endParaRPr sz="282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13045" l="27587" r="14038" t="18829"/>
          <a:stretch/>
        </p:blipFill>
        <p:spPr>
          <a:xfrm>
            <a:off x="4326275" y="1575025"/>
            <a:ext cx="4697025" cy="30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5"/>
          <p:cNvPicPr preferRelativeResize="0"/>
          <p:nvPr/>
        </p:nvPicPr>
        <p:blipFill rotWithShape="1">
          <a:blip r:embed="rId5">
            <a:alphaModFix/>
          </a:blip>
          <a:srcRect b="9584" l="0" r="0" t="13551"/>
          <a:stretch/>
        </p:blipFill>
        <p:spPr>
          <a:xfrm>
            <a:off x="311700" y="2436200"/>
            <a:ext cx="1795100" cy="9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5"/>
          <p:cNvPicPr preferRelativeResize="0"/>
          <p:nvPr/>
        </p:nvPicPr>
        <p:blipFill rotWithShape="1">
          <a:blip r:embed="rId6">
            <a:alphaModFix/>
          </a:blip>
          <a:srcRect b="39320" l="38583" r="15949" t="0"/>
          <a:stretch/>
        </p:blipFill>
        <p:spPr>
          <a:xfrm>
            <a:off x="311700" y="3394325"/>
            <a:ext cx="1795101" cy="1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 txBox="1"/>
          <p:nvPr/>
        </p:nvSpPr>
        <p:spPr>
          <a:xfrm>
            <a:off x="4326275" y="4657000"/>
            <a:ext cx="31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Uses of tactile sensing in robotics</a:t>
            </a:r>
            <a:endParaRPr b="1"/>
          </a:p>
        </p:txBody>
      </p:sp>
      <p:sp>
        <p:nvSpPr>
          <p:cNvPr id="327" name="Google Shape;327;p55"/>
          <p:cNvSpPr txBox="1"/>
          <p:nvPr/>
        </p:nvSpPr>
        <p:spPr>
          <a:xfrm>
            <a:off x="311700" y="4657000"/>
            <a:ext cx="31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Uses of tactile sensing in humans</a:t>
            </a:r>
            <a:endParaRPr b="1"/>
          </a:p>
        </p:txBody>
      </p:sp>
      <p:sp>
        <p:nvSpPr>
          <p:cNvPr id="328" name="Google Shape;328;p55"/>
          <p:cNvSpPr txBox="1"/>
          <p:nvPr/>
        </p:nvSpPr>
        <p:spPr>
          <a:xfrm>
            <a:off x="311700" y="2436200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endParaRPr b="1" sz="1800"/>
          </a:p>
        </p:txBody>
      </p:sp>
      <p:sp>
        <p:nvSpPr>
          <p:cNvPr id="329" name="Google Shape;329;p55"/>
          <p:cNvSpPr txBox="1"/>
          <p:nvPr/>
        </p:nvSpPr>
        <p:spPr>
          <a:xfrm>
            <a:off x="4326275" y="1498825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endParaRPr b="1" sz="1800"/>
          </a:p>
        </p:txBody>
      </p:sp>
      <p:sp>
        <p:nvSpPr>
          <p:cNvPr id="330" name="Google Shape;330;p55"/>
          <p:cNvSpPr txBox="1"/>
          <p:nvPr/>
        </p:nvSpPr>
        <p:spPr>
          <a:xfrm>
            <a:off x="311700" y="3402938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</a:t>
            </a:r>
            <a:endParaRPr b="1" sz="1800"/>
          </a:p>
        </p:txBody>
      </p:sp>
      <p:sp>
        <p:nvSpPr>
          <p:cNvPr id="331" name="Google Shape;331;p55"/>
          <p:cNvSpPr txBox="1"/>
          <p:nvPr/>
        </p:nvSpPr>
        <p:spPr>
          <a:xfrm>
            <a:off x="4326275" y="3534388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</a:t>
            </a:r>
            <a:endParaRPr b="1" sz="1800"/>
          </a:p>
        </p:txBody>
      </p:sp>
      <p:sp>
        <p:nvSpPr>
          <p:cNvPr id="332" name="Google Shape;332;p55"/>
          <p:cNvSpPr txBox="1"/>
          <p:nvPr/>
        </p:nvSpPr>
        <p:spPr>
          <a:xfrm>
            <a:off x="2183000" y="2436188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B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4387800" y="2645700"/>
            <a:ext cx="3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</a:t>
            </a:r>
            <a:endParaRPr b="1" sz="1800"/>
          </a:p>
        </p:txBody>
      </p:sp>
      <p:sp>
        <p:nvSpPr>
          <p:cNvPr id="334" name="Google Shape;334;p55"/>
          <p:cNvSpPr txBox="1"/>
          <p:nvPr/>
        </p:nvSpPr>
        <p:spPr>
          <a:xfrm>
            <a:off x="311700" y="1040700"/>
            <a:ext cx="387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Three main activities: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 sz="1800">
                <a:solidFill>
                  <a:schemeClr val="dk1"/>
                </a:solidFill>
              </a:rPr>
              <a:t>Manipulation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 sz="1800">
                <a:solidFill>
                  <a:schemeClr val="dk1"/>
                </a:solidFill>
              </a:rPr>
              <a:t>Exploration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eriod"/>
            </a:pPr>
            <a:r>
              <a:rPr lang="en" sz="1800">
                <a:solidFill>
                  <a:schemeClr val="dk1"/>
                </a:solidFill>
              </a:rPr>
              <a:t>Response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(Eleonora)</a:t>
            </a:r>
            <a:endParaRPr sz="3600"/>
          </a:p>
        </p:txBody>
      </p:sp>
      <p:sp>
        <p:nvSpPr>
          <p:cNvPr id="152" name="Google Shape;152;p38"/>
          <p:cNvSpPr txBox="1"/>
          <p:nvPr>
            <p:ph idx="1" type="subTitle"/>
          </p:nvPr>
        </p:nvSpPr>
        <p:spPr>
          <a:xfrm>
            <a:off x="311700" y="564675"/>
            <a:ext cx="85206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Bioinspiration: a review of biological mechanoreception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Types of Sensors</a:t>
            </a:r>
            <a:endParaRPr sz="2820"/>
          </a:p>
        </p:txBody>
      </p:sp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311700" y="1152475"/>
            <a:ext cx="70149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 important measured quantities: </a:t>
            </a:r>
            <a:r>
              <a:rPr b="1" lang="en">
                <a:solidFill>
                  <a:schemeClr val="dk1"/>
                </a:solidFill>
              </a:rPr>
              <a:t>force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shape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Average or distribution across contact area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 main types of sensors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Proprioceptive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Kinematic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Dynamic tactile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Array tactile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sensors: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Thermal, material composition, etc.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p56"/>
          <p:cNvPicPr preferRelativeResize="0"/>
          <p:nvPr/>
        </p:nvPicPr>
        <p:blipFill rotWithShape="1">
          <a:blip r:embed="rId3">
            <a:alphaModFix/>
          </a:blip>
          <a:srcRect b="24233" l="45102" r="13864" t="28231"/>
          <a:stretch/>
        </p:blipFill>
        <p:spPr>
          <a:xfrm>
            <a:off x="5235000" y="2136475"/>
            <a:ext cx="3832682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 txBox="1"/>
          <p:nvPr/>
        </p:nvSpPr>
        <p:spPr>
          <a:xfrm>
            <a:off x="5235000" y="4656475"/>
            <a:ext cx="38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Sensors integrated in a robotic hand.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Proprioceptive and Proximity Sensing</a:t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5757000" cy="3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Spatial proprioception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To measure the net force or motion of an appendage.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Joint angle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Force-torque sensors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Proximity sensors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To explore the environment, and detect collisions.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Contact (Whiskers &amp; Antennae)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Non contact (Infrared, Ultrasonic, ...)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9" name="Google Shape;349;p57"/>
          <p:cNvPicPr preferRelativeResize="0"/>
          <p:nvPr/>
        </p:nvPicPr>
        <p:blipFill rotWithShape="1">
          <a:blip r:embed="rId3">
            <a:alphaModFix/>
          </a:blip>
          <a:srcRect b="24233" l="45102" r="13864" t="28231"/>
          <a:stretch/>
        </p:blipFill>
        <p:spPr>
          <a:xfrm>
            <a:off x="5791075" y="1017725"/>
            <a:ext cx="2879999" cy="18929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5791075" y="2909350"/>
            <a:ext cx="33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 hand with joint angle sensors.</a:t>
            </a:r>
            <a:endParaRPr b="1"/>
          </a:p>
        </p:txBody>
      </p:sp>
      <p:sp>
        <p:nvSpPr>
          <p:cNvPr id="351" name="Google Shape;351;p57"/>
          <p:cNvSpPr/>
          <p:nvPr/>
        </p:nvSpPr>
        <p:spPr>
          <a:xfrm>
            <a:off x="7166875" y="1817475"/>
            <a:ext cx="1504200" cy="10932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and Load Sensing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 rotWithShape="1">
          <a:blip r:embed="rId3">
            <a:alphaModFix/>
          </a:blip>
          <a:srcRect b="24233" l="45102" r="13864" t="28231"/>
          <a:stretch/>
        </p:blipFill>
        <p:spPr>
          <a:xfrm>
            <a:off x="6180900" y="2432625"/>
            <a:ext cx="2879999" cy="189295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/>
        </p:nvSpPr>
        <p:spPr>
          <a:xfrm>
            <a:off x="6180900" y="4277600"/>
            <a:ext cx="288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Force sensors +  fingertip geometry to estimate contact location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b="1"/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4">
            <a:alphaModFix/>
          </a:blip>
          <a:srcRect b="33252" l="45041" r="14743" t="21641"/>
          <a:stretch/>
        </p:blipFill>
        <p:spPr>
          <a:xfrm>
            <a:off x="6180900" y="53725"/>
            <a:ext cx="2879999" cy="18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6180900" y="1868250"/>
            <a:ext cx="28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Multi-axis fingertip force-torque sensor.</a:t>
            </a:r>
            <a:endParaRPr b="1"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61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measure contact forces.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Actuator Effort Sensors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Servo motors → motor current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Cables → cable tension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Force Sensors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Mounted at the base joint, wrist, or distributed.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p58"/>
          <p:cNvSpPr/>
          <p:nvPr/>
        </p:nvSpPr>
        <p:spPr>
          <a:xfrm>
            <a:off x="7804025" y="2801950"/>
            <a:ext cx="1155000" cy="8313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Tactile Sensors</a:t>
            </a:r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311700" y="1152475"/>
            <a:ext cx="58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detect slips, and to sense textures and features.</a:t>
            </a:r>
            <a:endParaRPr/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3">
            <a:alphaModFix/>
          </a:blip>
          <a:srcRect b="24233" l="45102" r="13864" t="28231"/>
          <a:stretch/>
        </p:blipFill>
        <p:spPr>
          <a:xfrm>
            <a:off x="6131725" y="248775"/>
            <a:ext cx="2879999" cy="189295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9"/>
          <p:cNvSpPr txBox="1"/>
          <p:nvPr/>
        </p:nvSpPr>
        <p:spPr>
          <a:xfrm>
            <a:off x="6131725" y="2141725"/>
            <a:ext cx="28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 hand with dynamic tactile sensor.</a:t>
            </a:r>
            <a:endParaRPr b="1"/>
          </a:p>
        </p:txBody>
      </p:sp>
      <p:sp>
        <p:nvSpPr>
          <p:cNvPr id="371" name="Google Shape;371;p59"/>
          <p:cNvSpPr/>
          <p:nvPr/>
        </p:nvSpPr>
        <p:spPr>
          <a:xfrm>
            <a:off x="6175950" y="46725"/>
            <a:ext cx="1255500" cy="10989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kin Accelerometer Fingerprint Ridges.pdf" id="372" name="Google Shape;3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1175" y="2751375"/>
            <a:ext cx="5759999" cy="1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9"/>
          <p:cNvSpPr txBox="1"/>
          <p:nvPr/>
        </p:nvSpPr>
        <p:spPr>
          <a:xfrm>
            <a:off x="241300" y="5682025"/>
            <a:ext cx="84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Cutkosky, Mark R., and John Ulmen. "Dynamic tactile sensing." In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Human Hand as an Inspiration for Robot Hand Development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389-403. Springer, Cham, 2014.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9"/>
          <p:cNvSpPr txBox="1"/>
          <p:nvPr/>
        </p:nvSpPr>
        <p:spPr>
          <a:xfrm>
            <a:off x="3066625" y="4333463"/>
            <a:ext cx="59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Cutkosky, Mark R., and John Ulmen. "Dynamic tactile sensing." In </a:t>
            </a:r>
            <a:r>
              <a:rPr b="0" i="1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Human Hand as an Inspiration for Robot Hand Development</a:t>
            </a:r>
            <a:r>
              <a:rPr b="0" i="0" lang="en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389-403. Springer, Cham, 2014.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9"/>
          <p:cNvSpPr txBox="1"/>
          <p:nvPr/>
        </p:nvSpPr>
        <p:spPr>
          <a:xfrm>
            <a:off x="311700" y="1929650"/>
            <a:ext cx="45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Ex.</a:t>
            </a:r>
            <a:r>
              <a:rPr b="1" lang="en" sz="1800">
                <a:solidFill>
                  <a:schemeClr val="dk2"/>
                </a:solidFill>
              </a:rPr>
              <a:t> Capacitive tactile sensing (</a:t>
            </a:r>
            <a:r>
              <a:rPr b="1" lang="en" sz="1800" u="sng">
                <a:solidFill>
                  <a:schemeClr val="hlink"/>
                </a:solidFill>
                <a:hlinkClick r:id="rId5"/>
              </a:rPr>
              <a:t>video</a:t>
            </a:r>
            <a:r>
              <a:rPr b="1" lang="en" sz="1800">
                <a:solidFill>
                  <a:schemeClr val="dk2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Sensors</a:t>
            </a:r>
            <a:endParaRPr/>
          </a:p>
        </p:txBody>
      </p:sp>
      <p:sp>
        <p:nvSpPr>
          <p:cNvPr id="381" name="Google Shape;381;p60"/>
          <p:cNvSpPr txBox="1"/>
          <p:nvPr>
            <p:ph idx="1" type="body"/>
          </p:nvPr>
        </p:nvSpPr>
        <p:spPr>
          <a:xfrm>
            <a:off x="311700" y="1152475"/>
            <a:ext cx="56406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>
                <a:solidFill>
                  <a:schemeClr val="dk1"/>
                </a:solidFill>
              </a:rPr>
              <a:t>To sense shape and pressure.</a:t>
            </a:r>
            <a:endParaRPr sz="1829">
              <a:solidFill>
                <a:schemeClr val="dk1"/>
              </a:solidFill>
            </a:endParaRPr>
          </a:p>
          <a:p>
            <a:pPr indent="-34480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b="1" lang="en" sz="1829">
                <a:solidFill>
                  <a:schemeClr val="dk1"/>
                </a:solidFill>
              </a:rPr>
              <a:t>Contact Location Sensors</a:t>
            </a:r>
            <a:endParaRPr b="1" sz="1829">
              <a:solidFill>
                <a:schemeClr val="dk1"/>
              </a:solidFill>
            </a:endParaRPr>
          </a:p>
          <a:p>
            <a:pPr indent="-34480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○"/>
            </a:pPr>
            <a:r>
              <a:rPr lang="en" sz="1829">
                <a:solidFill>
                  <a:schemeClr val="dk1"/>
                </a:solidFill>
              </a:rPr>
              <a:t>2D switch array</a:t>
            </a:r>
            <a:br>
              <a:rPr lang="en" sz="1829">
                <a:solidFill>
                  <a:schemeClr val="dk1"/>
                </a:solidFill>
              </a:rPr>
            </a:br>
            <a:endParaRPr b="1" sz="1829">
              <a:solidFill>
                <a:schemeClr val="dk1"/>
              </a:solidFill>
            </a:endParaRPr>
          </a:p>
          <a:p>
            <a:pPr indent="-3448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b="1" lang="en" sz="1829">
                <a:solidFill>
                  <a:schemeClr val="dk1"/>
                </a:solidFill>
              </a:rPr>
              <a:t>Pressure Sensing Arrays</a:t>
            </a:r>
            <a:endParaRPr sz="1829">
              <a:solidFill>
                <a:schemeClr val="dk1"/>
              </a:solidFill>
            </a:endParaRPr>
          </a:p>
        </p:txBody>
      </p:sp>
      <p:pic>
        <p:nvPicPr>
          <p:cNvPr id="382" name="Google Shape;382;p60"/>
          <p:cNvPicPr preferRelativeResize="0"/>
          <p:nvPr/>
        </p:nvPicPr>
        <p:blipFill rotWithShape="1">
          <a:blip r:embed="rId3">
            <a:alphaModFix/>
          </a:blip>
          <a:srcRect b="26113" l="14698" r="43931" t="18051"/>
          <a:stretch/>
        </p:blipFill>
        <p:spPr>
          <a:xfrm>
            <a:off x="6104700" y="127900"/>
            <a:ext cx="2879999" cy="218397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0"/>
          <p:cNvSpPr txBox="1"/>
          <p:nvPr/>
        </p:nvSpPr>
        <p:spPr>
          <a:xfrm>
            <a:off x="6104700" y="2311875"/>
            <a:ext cx="308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Capacitive touch and joint angle sensors on a flexible circuit for incorporation in a robotic hand.</a:t>
            </a:r>
            <a:endParaRPr b="1"/>
          </a:p>
        </p:txBody>
      </p:sp>
      <p:sp>
        <p:nvSpPr>
          <p:cNvPr id="384" name="Google Shape;384;p60"/>
          <p:cNvSpPr txBox="1"/>
          <p:nvPr/>
        </p:nvSpPr>
        <p:spPr>
          <a:xfrm>
            <a:off x="233800" y="3728925"/>
            <a:ext cx="8751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29">
                <a:solidFill>
                  <a:schemeClr val="dk1"/>
                </a:solidFill>
              </a:rPr>
              <a:t>Ex.</a:t>
            </a:r>
            <a:r>
              <a:rPr b="1" lang="en" sz="1829">
                <a:solidFill>
                  <a:schemeClr val="dk1"/>
                </a:solidFill>
              </a:rPr>
              <a:t> The effect of twice dropping, and then gently placing, a two-gram weight on a small capacitive tactile array. </a:t>
            </a:r>
            <a:r>
              <a:rPr lang="en" sz="1829">
                <a:solidFill>
                  <a:schemeClr val="dk1"/>
                </a:solidFill>
              </a:rPr>
              <a:t>(</a:t>
            </a:r>
            <a:r>
              <a:rPr lang="en" sz="1829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lang="en" sz="1829">
                <a:solidFill>
                  <a:schemeClr val="dk1"/>
                </a:solidFill>
              </a:rPr>
              <a:t>)</a:t>
            </a:r>
            <a:br>
              <a:rPr lang="en" sz="1829">
                <a:solidFill>
                  <a:schemeClr val="dk2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/>
          <p:nvPr/>
        </p:nvSpPr>
        <p:spPr>
          <a:xfrm>
            <a:off x="3005100" y="1609713"/>
            <a:ext cx="3133800" cy="2420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Tactile Information Processing</a:t>
            </a:r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 rotWithShape="1">
          <a:blip r:embed="rId3">
            <a:alphaModFix/>
          </a:blip>
          <a:srcRect b="13044" l="27586" r="50645" t="65936"/>
          <a:stretch/>
        </p:blipFill>
        <p:spPr>
          <a:xfrm>
            <a:off x="1982050" y="2766700"/>
            <a:ext cx="1751574" cy="9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1"/>
          <p:cNvPicPr preferRelativeResize="0"/>
          <p:nvPr/>
        </p:nvPicPr>
        <p:blipFill rotWithShape="1">
          <a:blip r:embed="rId3">
            <a:alphaModFix/>
          </a:blip>
          <a:srcRect b="36146" l="27586" r="50645" t="44971"/>
          <a:stretch/>
        </p:blipFill>
        <p:spPr>
          <a:xfrm>
            <a:off x="5242438" y="2804712"/>
            <a:ext cx="1751574" cy="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56233" l="27586" r="50645" t="18829"/>
          <a:stretch/>
        </p:blipFill>
        <p:spPr>
          <a:xfrm>
            <a:off x="3696213" y="1113625"/>
            <a:ext cx="1751574" cy="11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1"/>
          <p:cNvSpPr txBox="1"/>
          <p:nvPr/>
        </p:nvSpPr>
        <p:spPr>
          <a:xfrm>
            <a:off x="3696225" y="2241775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Manipulation</a:t>
            </a:r>
            <a:endParaRPr b="1"/>
          </a:p>
        </p:txBody>
      </p:sp>
      <p:sp>
        <p:nvSpPr>
          <p:cNvPr id="395" name="Google Shape;395;p61"/>
          <p:cNvSpPr txBox="1"/>
          <p:nvPr/>
        </p:nvSpPr>
        <p:spPr>
          <a:xfrm>
            <a:off x="5846938" y="3717600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Exploration</a:t>
            </a:r>
            <a:endParaRPr b="1"/>
          </a:p>
        </p:txBody>
      </p:sp>
      <p:sp>
        <p:nvSpPr>
          <p:cNvPr id="396" name="Google Shape;396;p61"/>
          <p:cNvSpPr txBox="1"/>
          <p:nvPr/>
        </p:nvSpPr>
        <p:spPr>
          <a:xfrm>
            <a:off x="1982050" y="3717600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</a:t>
            </a:r>
            <a:endParaRPr b="1"/>
          </a:p>
        </p:txBody>
      </p:sp>
      <p:sp>
        <p:nvSpPr>
          <p:cNvPr id="397" name="Google Shape;397;p61"/>
          <p:cNvSpPr txBox="1"/>
          <p:nvPr/>
        </p:nvSpPr>
        <p:spPr>
          <a:xfrm>
            <a:off x="1982050" y="4242525"/>
            <a:ext cx="20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Event detection</a:t>
            </a:r>
            <a:endParaRPr sz="1800"/>
          </a:p>
        </p:txBody>
      </p:sp>
      <p:sp>
        <p:nvSpPr>
          <p:cNvPr id="398" name="Google Shape;398;p61"/>
          <p:cNvSpPr txBox="1"/>
          <p:nvPr/>
        </p:nvSpPr>
        <p:spPr>
          <a:xfrm>
            <a:off x="5637525" y="1209525"/>
            <a:ext cx="31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Contact locations and forces</a:t>
            </a:r>
            <a:endParaRPr sz="1800"/>
          </a:p>
        </p:txBody>
      </p:sp>
      <p:sp>
        <p:nvSpPr>
          <p:cNvPr id="399" name="Google Shape;399;p61"/>
          <p:cNvSpPr txBox="1"/>
          <p:nvPr/>
        </p:nvSpPr>
        <p:spPr>
          <a:xfrm>
            <a:off x="5287125" y="4117800"/>
            <a:ext cx="33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Geometric and material properties of the object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/>
        </p:nvSpPr>
        <p:spPr>
          <a:xfrm>
            <a:off x="120650" y="139700"/>
            <a:ext cx="603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From sensed quantities to information</a:t>
            </a:r>
            <a:endParaRPr sz="2800"/>
          </a:p>
        </p:txBody>
      </p:sp>
      <p:pic>
        <p:nvPicPr>
          <p:cNvPr descr="bubble_diagram1.pdf" id="405" name="Google Shape;40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4425"/>
            <a:ext cx="6315076" cy="39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/>
        </p:nvSpPr>
        <p:spPr>
          <a:xfrm>
            <a:off x="1334425" y="825500"/>
            <a:ext cx="77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/>
          </a:p>
        </p:txBody>
      </p:sp>
      <p:sp>
        <p:nvSpPr>
          <p:cNvPr id="407" name="Google Shape;407;p62"/>
          <p:cNvSpPr txBox="1"/>
          <p:nvPr/>
        </p:nvSpPr>
        <p:spPr>
          <a:xfrm>
            <a:off x="6508725" y="462325"/>
            <a:ext cx="1314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408" name="Google Shape;408;p62"/>
          <p:cNvSpPr/>
          <p:nvPr/>
        </p:nvSpPr>
        <p:spPr>
          <a:xfrm>
            <a:off x="2187250" y="984450"/>
            <a:ext cx="4561500" cy="41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/>
        </p:nvSpPr>
        <p:spPr>
          <a:xfrm>
            <a:off x="120650" y="139700"/>
            <a:ext cx="603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From sensed quantities to information</a:t>
            </a:r>
            <a:endParaRPr sz="2800"/>
          </a:p>
        </p:txBody>
      </p:sp>
      <p:pic>
        <p:nvPicPr>
          <p:cNvPr descr="bubble_diagram1.pdf" id="414" name="Google Shape;4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4425"/>
            <a:ext cx="6315076" cy="39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3"/>
          <p:cNvSpPr txBox="1"/>
          <p:nvPr/>
        </p:nvSpPr>
        <p:spPr>
          <a:xfrm>
            <a:off x="1334425" y="825500"/>
            <a:ext cx="77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/>
          </a:p>
        </p:txBody>
      </p:sp>
      <p:sp>
        <p:nvSpPr>
          <p:cNvPr id="416" name="Google Shape;416;p63"/>
          <p:cNvSpPr txBox="1"/>
          <p:nvPr/>
        </p:nvSpPr>
        <p:spPr>
          <a:xfrm>
            <a:off x="6508725" y="462325"/>
            <a:ext cx="1314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417" name="Google Shape;417;p63"/>
          <p:cNvSpPr/>
          <p:nvPr/>
        </p:nvSpPr>
        <p:spPr>
          <a:xfrm>
            <a:off x="3469925" y="984450"/>
            <a:ext cx="3278700" cy="41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3"/>
          <p:cNvSpPr txBox="1"/>
          <p:nvPr/>
        </p:nvSpPr>
        <p:spPr>
          <a:xfrm>
            <a:off x="2259900" y="838200"/>
            <a:ext cx="1550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/>
        </p:nvSpPr>
        <p:spPr>
          <a:xfrm>
            <a:off x="120650" y="139700"/>
            <a:ext cx="603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From sensed quantities to information</a:t>
            </a:r>
            <a:endParaRPr sz="2800"/>
          </a:p>
        </p:txBody>
      </p:sp>
      <p:pic>
        <p:nvPicPr>
          <p:cNvPr descr="bubble_diagram1.pdf" id="424" name="Google Shape;4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4425"/>
            <a:ext cx="6315076" cy="39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4"/>
          <p:cNvSpPr txBox="1"/>
          <p:nvPr/>
        </p:nvSpPr>
        <p:spPr>
          <a:xfrm>
            <a:off x="1334425" y="825500"/>
            <a:ext cx="77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/>
          </a:p>
        </p:txBody>
      </p:sp>
      <p:sp>
        <p:nvSpPr>
          <p:cNvPr id="426" name="Google Shape;426;p64"/>
          <p:cNvSpPr txBox="1"/>
          <p:nvPr/>
        </p:nvSpPr>
        <p:spPr>
          <a:xfrm>
            <a:off x="2259900" y="838200"/>
            <a:ext cx="1550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600"/>
          </a:p>
        </p:txBody>
      </p:sp>
      <p:sp>
        <p:nvSpPr>
          <p:cNvPr id="427" name="Google Shape;427;p64"/>
          <p:cNvSpPr txBox="1"/>
          <p:nvPr/>
        </p:nvSpPr>
        <p:spPr>
          <a:xfrm>
            <a:off x="3661200" y="750900"/>
            <a:ext cx="1219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" sz="1600">
                <a:solidFill>
                  <a:srgbClr val="0042AA"/>
                </a:solidFill>
              </a:rPr>
              <a:t>-</a:t>
            </a: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428" name="Google Shape;428;p64"/>
          <p:cNvSpPr txBox="1"/>
          <p:nvPr/>
        </p:nvSpPr>
        <p:spPr>
          <a:xfrm>
            <a:off x="6508725" y="462325"/>
            <a:ext cx="1314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429" name="Google Shape;429;p64"/>
          <p:cNvSpPr/>
          <p:nvPr/>
        </p:nvSpPr>
        <p:spPr>
          <a:xfrm>
            <a:off x="5084850" y="984450"/>
            <a:ext cx="1663800" cy="41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4"/>
          <p:cNvSpPr/>
          <p:nvPr/>
        </p:nvSpPr>
        <p:spPr>
          <a:xfrm>
            <a:off x="5008125" y="1353000"/>
            <a:ext cx="1663800" cy="329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4"/>
          <p:cNvSpPr/>
          <p:nvPr/>
        </p:nvSpPr>
        <p:spPr>
          <a:xfrm>
            <a:off x="4925925" y="1753725"/>
            <a:ext cx="1663800" cy="21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4"/>
          <p:cNvSpPr/>
          <p:nvPr/>
        </p:nvSpPr>
        <p:spPr>
          <a:xfrm>
            <a:off x="4794600" y="1353000"/>
            <a:ext cx="1663800" cy="126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/>
        </p:nvSpPr>
        <p:spPr>
          <a:xfrm>
            <a:off x="120650" y="139700"/>
            <a:ext cx="603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From sensed quantities to information</a:t>
            </a:r>
            <a:endParaRPr sz="2800"/>
          </a:p>
        </p:txBody>
      </p:sp>
      <p:pic>
        <p:nvPicPr>
          <p:cNvPr descr="bubble_diagram1.pdf" id="438" name="Google Shape;4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4425"/>
            <a:ext cx="6315076" cy="39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 txBox="1"/>
          <p:nvPr/>
        </p:nvSpPr>
        <p:spPr>
          <a:xfrm>
            <a:off x="1334425" y="825500"/>
            <a:ext cx="77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/>
          </a:p>
        </p:txBody>
      </p:sp>
      <p:sp>
        <p:nvSpPr>
          <p:cNvPr id="440" name="Google Shape;440;p65"/>
          <p:cNvSpPr txBox="1"/>
          <p:nvPr/>
        </p:nvSpPr>
        <p:spPr>
          <a:xfrm>
            <a:off x="2259900" y="838200"/>
            <a:ext cx="1550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600"/>
          </a:p>
        </p:txBody>
      </p:sp>
      <p:sp>
        <p:nvSpPr>
          <p:cNvPr id="441" name="Google Shape;441;p65"/>
          <p:cNvSpPr txBox="1"/>
          <p:nvPr/>
        </p:nvSpPr>
        <p:spPr>
          <a:xfrm>
            <a:off x="3661200" y="750900"/>
            <a:ext cx="1219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" sz="1600">
                <a:solidFill>
                  <a:srgbClr val="0042AA"/>
                </a:solidFill>
              </a:rPr>
              <a:t>-</a:t>
            </a: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442" name="Google Shape;442;p65"/>
          <p:cNvSpPr txBox="1"/>
          <p:nvPr/>
        </p:nvSpPr>
        <p:spPr>
          <a:xfrm>
            <a:off x="5085525" y="884250"/>
            <a:ext cx="1423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interpretation</a:t>
            </a:r>
            <a:endParaRPr sz="1600"/>
          </a:p>
        </p:txBody>
      </p:sp>
      <p:sp>
        <p:nvSpPr>
          <p:cNvPr id="443" name="Google Shape;443;p65"/>
          <p:cNvSpPr txBox="1"/>
          <p:nvPr/>
        </p:nvSpPr>
        <p:spPr>
          <a:xfrm>
            <a:off x="6508725" y="462325"/>
            <a:ext cx="1314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/>
          <p:nvPr/>
        </p:nvSpPr>
        <p:spPr>
          <a:xfrm>
            <a:off x="200450" y="78675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Tactile Sensing in Nature</a:t>
            </a:r>
            <a:endParaRPr sz="2800"/>
          </a:p>
        </p:txBody>
      </p:sp>
      <p:pic>
        <p:nvPicPr>
          <p:cNvPr id="158" name="Google Shape;1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0" y="802575"/>
            <a:ext cx="2995174" cy="17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050" y="2733775"/>
            <a:ext cx="3273951" cy="2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/>
        </p:nvSpPr>
        <p:spPr>
          <a:xfrm>
            <a:off x="3574100" y="919125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Antennae</a:t>
            </a:r>
            <a:endParaRPr b="1"/>
          </a:p>
        </p:txBody>
      </p:sp>
      <p:sp>
        <p:nvSpPr>
          <p:cNvPr id="161" name="Google Shape;161;p39"/>
          <p:cNvSpPr txBox="1"/>
          <p:nvPr/>
        </p:nvSpPr>
        <p:spPr>
          <a:xfrm>
            <a:off x="457750" y="2945100"/>
            <a:ext cx="11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Star-nosed mole</a:t>
            </a:r>
            <a:endParaRPr b="1"/>
          </a:p>
        </p:txBody>
      </p:sp>
      <p:pic>
        <p:nvPicPr>
          <p:cNvPr id="162" name="Google Shape;1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750" y="534313"/>
            <a:ext cx="4039026" cy="40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tactile sensor(s) to choose? (It’s complicated!)</a:t>
            </a:r>
            <a:endParaRPr/>
          </a:p>
        </p:txBody>
      </p:sp>
      <p:sp>
        <p:nvSpPr>
          <p:cNvPr id="449" name="Google Shape;449;p66"/>
          <p:cNvSpPr txBox="1"/>
          <p:nvPr>
            <p:ph idx="1" type="body"/>
          </p:nvPr>
        </p:nvSpPr>
        <p:spPr>
          <a:xfrm>
            <a:off x="387900" y="1123720"/>
            <a:ext cx="3340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Technology options:</a:t>
            </a:r>
            <a:endParaRPr/>
          </a:p>
        </p:txBody>
      </p:sp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463625" y="1554570"/>
            <a:ext cx="41175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Piezoresistive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Piezoelectric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tunnel composite (QTC)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Barometric (i.e. using a fluid)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Multi-modal (e.g. adding thermal)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Structure-borne sound</a:t>
            </a:r>
            <a:endParaRPr/>
          </a:p>
        </p:txBody>
      </p:sp>
      <p:sp>
        <p:nvSpPr>
          <p:cNvPr id="451" name="Google Shape;451;p66"/>
          <p:cNvSpPr/>
          <p:nvPr/>
        </p:nvSpPr>
        <p:spPr>
          <a:xfrm>
            <a:off x="746700" y="4594700"/>
            <a:ext cx="7650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Z. Kappassov, J.-A. Corrales, V. Perdereau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/>
              <a:t> Tactile sensing in dexterous robot hands - Review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/>
              <a:t>Robotics and Autonomous Systems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/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/>
              <a:t>15.</a:t>
            </a:r>
            <a:endParaRPr/>
          </a:p>
        </p:txBody>
      </p:sp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4709750" y="1115095"/>
            <a:ext cx="3340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criteria:</a:t>
            </a:r>
            <a:endParaRPr/>
          </a:p>
        </p:txBody>
      </p:sp>
      <p:sp>
        <p:nvSpPr>
          <p:cNvPr id="453" name="Google Shape;453;p66"/>
          <p:cNvSpPr txBox="1"/>
          <p:nvPr>
            <p:ph idx="1" type="body"/>
          </p:nvPr>
        </p:nvSpPr>
        <p:spPr>
          <a:xfrm>
            <a:off x="4785475" y="1545945"/>
            <a:ext cx="42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Frequency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Hysteresis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Wiring considerations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Flexibility (i.e. conforming to robot)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Surface properties (e.g. friction, compliance)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/>
        </p:nvSpPr>
        <p:spPr>
          <a:xfrm>
            <a:off x="47100" y="307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Few sensors measure stress directly</a:t>
            </a:r>
            <a:endParaRPr sz="2800"/>
          </a:p>
        </p:txBody>
      </p:sp>
      <p:pic>
        <p:nvPicPr>
          <p:cNvPr descr="droppedImage.pdf" id="459" name="Google Shape;4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648950"/>
            <a:ext cx="4368800" cy="1646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pdf" id="460" name="Google Shape;46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75" y="2759925"/>
            <a:ext cx="3637725" cy="2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7"/>
          <p:cNvSpPr txBox="1"/>
          <p:nvPr/>
        </p:nvSpPr>
        <p:spPr>
          <a:xfrm>
            <a:off x="127050" y="2320750"/>
            <a:ext cx="58419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PVDF is much stiffer than surrounding silicone rubber,</a:t>
            </a:r>
            <a:b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hence it essentially measures stresses in the material</a:t>
            </a:r>
            <a:endParaRPr/>
          </a:p>
        </p:txBody>
      </p:sp>
      <p:pic>
        <p:nvPicPr>
          <p:cNvPr descr="droppedImage.pdf" id="462" name="Google Shape;46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901" y="512550"/>
            <a:ext cx="1943101" cy="235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7"/>
          <p:cNvSpPr txBox="1"/>
          <p:nvPr/>
        </p:nvSpPr>
        <p:spPr>
          <a:xfrm>
            <a:off x="5995975" y="4324675"/>
            <a:ext cx="33654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sensors essentially measure strains within the skin or finite deformations of the skin surface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6078350" y="3124725"/>
            <a:ext cx="2959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" sz="1600" u="none" cap="none" strike="noStrike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rPr>
              <a:t>In each case, the “receptive field” depends on skin design and sensor depth.</a:t>
            </a:r>
            <a:endParaRPr sz="1600"/>
          </a:p>
        </p:txBody>
      </p:sp>
      <p:pic>
        <p:nvPicPr>
          <p:cNvPr descr="In each case, the “receptive field” depends on skin design and sensor depth. In each case, the “receptive field” depends on skin design and sensor depth." id="465" name="Google Shape;46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7575" y="2977400"/>
            <a:ext cx="3089125" cy="13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 txBox="1"/>
          <p:nvPr/>
        </p:nvSpPr>
        <p:spPr>
          <a:xfrm>
            <a:off x="561883" y="4731004"/>
            <a:ext cx="2669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BioTac sensor concept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sp>
        <p:nvSpPr>
          <p:cNvPr id="473" name="Google Shape;473;p68"/>
          <p:cNvSpPr txBox="1"/>
          <p:nvPr/>
        </p:nvSpPr>
        <p:spPr>
          <a:xfrm>
            <a:off x="0" y="1267148"/>
            <a:ext cx="9144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→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of the contact between the object and the robot fingertip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8"/>
          <p:cNvSpPr txBox="1"/>
          <p:nvPr/>
        </p:nvSpPr>
        <p:spPr>
          <a:xfrm>
            <a:off x="0" y="2024731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8"/>
          <p:cNvSpPr txBox="1"/>
          <p:nvPr/>
        </p:nvSpPr>
        <p:spPr>
          <a:xfrm>
            <a:off x="4572000" y="2024731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Force-Torque Contact Sensing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368025" y="175250"/>
            <a:ext cx="50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(Enrico)</a:t>
            </a:r>
            <a:endParaRPr/>
          </a:p>
        </p:txBody>
      </p:sp>
      <p:pic>
        <p:nvPicPr>
          <p:cNvPr id="477" name="Google Shape;4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424" y="2537938"/>
            <a:ext cx="1795150" cy="22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699" y="2586759"/>
            <a:ext cx="2632600" cy="21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29182" y="950311"/>
            <a:ext cx="822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Tactile array sensors measure the </a:t>
            </a:r>
            <a:r>
              <a:rPr b="0" i="1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of pressure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across the fingertip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797925" y="1607750"/>
            <a:ext cx="5168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location</a:t>
            </a:r>
            <a:endParaRPr sz="1100"/>
          </a:p>
          <a:p>
            <a:pPr indent="-247650" lvl="0" marL="2540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shape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width of the pressure distribution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 sz="1100"/>
          </a:p>
        </p:txBody>
      </p:sp>
      <p:cxnSp>
        <p:nvCxnSpPr>
          <p:cNvPr id="486" name="Google Shape;486;p69"/>
          <p:cNvCxnSpPr/>
          <p:nvPr/>
        </p:nvCxnSpPr>
        <p:spPr>
          <a:xfrm>
            <a:off x="1812588" y="1296560"/>
            <a:ext cx="0" cy="27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87" name="Google Shape;48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118" y="2600450"/>
            <a:ext cx="3275883" cy="19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/>
          <p:nvPr/>
        </p:nvSpPr>
        <p:spPr>
          <a:xfrm>
            <a:off x="50" y="49652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b="0" i="1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7735" y="2471211"/>
            <a:ext cx="2110740" cy="21252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9"/>
          <p:cNvSpPr txBox="1"/>
          <p:nvPr/>
        </p:nvSpPr>
        <p:spPr>
          <a:xfrm>
            <a:off x="-61060" y="4748901"/>
            <a:ext cx="926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T.J. Thuruthel, J. Hughes, F. Iida (2020). Joint Entropy-Based Morphology Optimization of Soft Strain Sensor Networks for Functional Robustness. </a:t>
            </a:r>
            <a:r>
              <a:rPr b="0" i="1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Sensors Journal</a:t>
            </a: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1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solidFill>
                  <a:schemeClr val="dk1"/>
                </a:solidFill>
              </a:rPr>
              <a:t>20 (18).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6" name="Google Shape;496;p70"/>
          <p:cNvGraphicFramePr/>
          <p:nvPr/>
        </p:nvGraphicFramePr>
        <p:xfrm>
          <a:off x="1147054" y="1207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{E543583E-7E0D-485F-A2C0-82487A8369B2}</a:tableStyleId>
              </a:tblPr>
              <a:tblGrid>
                <a:gridCol w="428625"/>
                <a:gridCol w="428625"/>
                <a:gridCol w="428625"/>
                <a:gridCol w="428625"/>
                <a:gridCol w="428625"/>
                <a:gridCol w="428625"/>
              </a:tblGrid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/>
                        <a:t>i j</a:t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36875" marB="36875" marR="73700" marL="73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p70"/>
          <p:cNvSpPr txBox="1"/>
          <p:nvPr/>
        </p:nvSpPr>
        <p:spPr>
          <a:xfrm>
            <a:off x="666745" y="1278094"/>
            <a:ext cx="48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= 1</a:t>
            </a:r>
            <a:endParaRPr sz="1100"/>
          </a:p>
        </p:txBody>
      </p:sp>
      <p:sp>
        <p:nvSpPr>
          <p:cNvPr id="498" name="Google Shape;498;p70"/>
          <p:cNvSpPr txBox="1"/>
          <p:nvPr/>
        </p:nvSpPr>
        <p:spPr>
          <a:xfrm>
            <a:off x="624193" y="4252325"/>
            <a:ext cx="57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= </a:t>
            </a: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100"/>
          </a:p>
        </p:txBody>
      </p:sp>
      <p:sp>
        <p:nvSpPr>
          <p:cNvPr id="499" name="Google Shape;499;p70"/>
          <p:cNvSpPr txBox="1"/>
          <p:nvPr/>
        </p:nvSpPr>
        <p:spPr>
          <a:xfrm>
            <a:off x="1132463" y="894091"/>
            <a:ext cx="48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= 1</a:t>
            </a:r>
            <a:endParaRPr sz="1100"/>
          </a:p>
        </p:txBody>
      </p:sp>
      <p:sp>
        <p:nvSpPr>
          <p:cNvPr id="500" name="Google Shape;500;p70"/>
          <p:cNvSpPr txBox="1"/>
          <p:nvPr/>
        </p:nvSpPr>
        <p:spPr>
          <a:xfrm>
            <a:off x="3198369" y="894091"/>
            <a:ext cx="628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= </a:t>
            </a: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100"/>
          </a:p>
        </p:txBody>
      </p:sp>
      <p:cxnSp>
        <p:nvCxnSpPr>
          <p:cNvPr id="501" name="Google Shape;501;p70"/>
          <p:cNvCxnSpPr>
            <a:stCxn id="497" idx="2"/>
            <a:endCxn id="498" idx="0"/>
          </p:cNvCxnSpPr>
          <p:nvPr/>
        </p:nvCxnSpPr>
        <p:spPr>
          <a:xfrm>
            <a:off x="909295" y="1562794"/>
            <a:ext cx="1800" cy="268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2" name="Google Shape;502;p70"/>
          <p:cNvCxnSpPr>
            <a:stCxn id="499" idx="3"/>
            <a:endCxn id="500" idx="1"/>
          </p:cNvCxnSpPr>
          <p:nvPr/>
        </p:nvCxnSpPr>
        <p:spPr>
          <a:xfrm>
            <a:off x="1617563" y="1036441"/>
            <a:ext cx="158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3" name="Google Shape;503;p70"/>
          <p:cNvCxnSpPr/>
          <p:nvPr/>
        </p:nvCxnSpPr>
        <p:spPr>
          <a:xfrm flipH="1" rot="10800000">
            <a:off x="2432929" y="1394861"/>
            <a:ext cx="1883100" cy="903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p70"/>
          <p:cNvSpPr txBox="1"/>
          <p:nvPr/>
        </p:nvSpPr>
        <p:spPr>
          <a:xfrm>
            <a:off x="4450816" y="1278094"/>
            <a:ext cx="245400" cy="22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529" l="-9259" r="-12958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05" name="Google Shape;505;p70"/>
          <p:cNvSpPr txBox="1"/>
          <p:nvPr/>
        </p:nvSpPr>
        <p:spPr>
          <a:xfrm>
            <a:off x="4450816" y="1540226"/>
            <a:ext cx="246600" cy="224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6529" l="-16668" r="-12958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06" name="Google Shape;506;p70"/>
          <p:cNvSpPr txBox="1"/>
          <p:nvPr/>
        </p:nvSpPr>
        <p:spPr>
          <a:xfrm>
            <a:off x="4404625" y="1802359"/>
            <a:ext cx="337800" cy="224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6529" l="-17569" r="-9459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07" name="Google Shape;507;p70"/>
          <p:cNvSpPr txBox="1"/>
          <p:nvPr/>
        </p:nvSpPr>
        <p:spPr>
          <a:xfrm>
            <a:off x="1797894" y="4685206"/>
            <a:ext cx="1281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x n array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70"/>
          <p:cNvPicPr preferRelativeResize="0"/>
          <p:nvPr/>
        </p:nvPicPr>
        <p:blipFill rotWithShape="1">
          <a:blip r:embed="rId6">
            <a:alphaModFix/>
          </a:blip>
          <a:srcRect b="0" l="3868" r="9783" t="0"/>
          <a:stretch/>
        </p:blipFill>
        <p:spPr>
          <a:xfrm>
            <a:off x="5392475" y="1747028"/>
            <a:ext cx="3008825" cy="2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1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93" y="2224679"/>
            <a:ext cx="5527413" cy="266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1"/>
          <p:cNvSpPr txBox="1"/>
          <p:nvPr/>
        </p:nvSpPr>
        <p:spPr>
          <a:xfrm>
            <a:off x="277908" y="1410194"/>
            <a:ext cx="2345400" cy="105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18" name="Google Shape;518;p71"/>
          <p:cNvSpPr txBox="1"/>
          <p:nvPr/>
        </p:nvSpPr>
        <p:spPr>
          <a:xfrm>
            <a:off x="576708" y="2447151"/>
            <a:ext cx="1747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pressure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1"/>
          <p:cNvSpPr txBox="1"/>
          <p:nvPr/>
        </p:nvSpPr>
        <p:spPr>
          <a:xfrm>
            <a:off x="3425190" y="957516"/>
            <a:ext cx="2446500" cy="46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20" name="Google Shape;520;p71"/>
          <p:cNvSpPr/>
          <p:nvPr/>
        </p:nvSpPr>
        <p:spPr>
          <a:xfrm>
            <a:off x="3135630" y="1086344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71"/>
          <p:cNvCxnSpPr>
            <a:stCxn id="519" idx="2"/>
          </p:cNvCxnSpPr>
          <p:nvPr/>
        </p:nvCxnSpPr>
        <p:spPr>
          <a:xfrm rot="5400000">
            <a:off x="3596190" y="894666"/>
            <a:ext cx="525900" cy="1578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22" name="Google Shape;522;p71"/>
          <p:cNvSpPr/>
          <p:nvPr/>
        </p:nvSpPr>
        <p:spPr>
          <a:xfrm>
            <a:off x="3185160" y="2013655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1"/>
          <p:cNvSpPr txBox="1"/>
          <p:nvPr/>
        </p:nvSpPr>
        <p:spPr>
          <a:xfrm>
            <a:off x="3425190" y="1468949"/>
            <a:ext cx="841800" cy="212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127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24" name="Google Shape;524;p71"/>
          <p:cNvSpPr txBox="1"/>
          <p:nvPr/>
        </p:nvSpPr>
        <p:spPr>
          <a:xfrm>
            <a:off x="6206387" y="1627765"/>
            <a:ext cx="2652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quadratic curve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three points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the maximum strain taxel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1"/>
          <p:cNvSpPr/>
          <p:nvPr/>
        </p:nvSpPr>
        <p:spPr>
          <a:xfrm>
            <a:off x="3556190" y="2724150"/>
            <a:ext cx="5301900" cy="10611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1"/>
          <p:cNvSpPr/>
          <p:nvPr/>
        </p:nvSpPr>
        <p:spPr>
          <a:xfrm>
            <a:off x="4378925" y="3785275"/>
            <a:ext cx="4479300" cy="10611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1"/>
          <p:cNvSpPr/>
          <p:nvPr/>
        </p:nvSpPr>
        <p:spPr>
          <a:xfrm>
            <a:off x="3947336" y="3785275"/>
            <a:ext cx="431700" cy="2076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1"/>
          <p:cNvSpPr/>
          <p:nvPr/>
        </p:nvSpPr>
        <p:spPr>
          <a:xfrm>
            <a:off x="2895600" y="809648"/>
            <a:ext cx="5962500" cy="19146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2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93" y="2224679"/>
            <a:ext cx="5527413" cy="266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2"/>
          <p:cNvSpPr txBox="1"/>
          <p:nvPr/>
        </p:nvSpPr>
        <p:spPr>
          <a:xfrm>
            <a:off x="277908" y="1410194"/>
            <a:ext cx="2345400" cy="105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38" name="Google Shape;538;p72"/>
          <p:cNvSpPr txBox="1"/>
          <p:nvPr/>
        </p:nvSpPr>
        <p:spPr>
          <a:xfrm>
            <a:off x="576708" y="2447151"/>
            <a:ext cx="1747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pressure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3425190" y="957516"/>
            <a:ext cx="2446500" cy="46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40" name="Google Shape;540;p72"/>
          <p:cNvSpPr/>
          <p:nvPr/>
        </p:nvSpPr>
        <p:spPr>
          <a:xfrm>
            <a:off x="3135630" y="1086344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5715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72"/>
          <p:cNvCxnSpPr>
            <a:stCxn id="539" idx="2"/>
          </p:cNvCxnSpPr>
          <p:nvPr/>
        </p:nvCxnSpPr>
        <p:spPr>
          <a:xfrm rot="5400000">
            <a:off x="3596190" y="894666"/>
            <a:ext cx="525900" cy="1578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2" name="Google Shape;542;p72"/>
          <p:cNvSpPr/>
          <p:nvPr/>
        </p:nvSpPr>
        <p:spPr>
          <a:xfrm>
            <a:off x="3185160" y="2013655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5715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2"/>
          <p:cNvSpPr txBox="1"/>
          <p:nvPr/>
        </p:nvSpPr>
        <p:spPr>
          <a:xfrm>
            <a:off x="3425190" y="1468949"/>
            <a:ext cx="841800" cy="212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127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44" name="Google Shape;544;p72"/>
          <p:cNvSpPr txBox="1"/>
          <p:nvPr/>
        </p:nvSpPr>
        <p:spPr>
          <a:xfrm>
            <a:off x="6206387" y="1627765"/>
            <a:ext cx="2652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quadratic curve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three points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the maximum strain taxel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2"/>
          <p:cNvSpPr/>
          <p:nvPr/>
        </p:nvSpPr>
        <p:spPr>
          <a:xfrm>
            <a:off x="257226" y="3956477"/>
            <a:ext cx="3953400" cy="7140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72"/>
          <p:cNvSpPr/>
          <p:nvPr/>
        </p:nvSpPr>
        <p:spPr>
          <a:xfrm>
            <a:off x="257226" y="2729434"/>
            <a:ext cx="2637300" cy="12246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72"/>
          <p:cNvSpPr/>
          <p:nvPr/>
        </p:nvSpPr>
        <p:spPr>
          <a:xfrm>
            <a:off x="2855081" y="2881970"/>
            <a:ext cx="733500" cy="10746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2"/>
          <p:cNvSpPr/>
          <p:nvPr/>
        </p:nvSpPr>
        <p:spPr>
          <a:xfrm>
            <a:off x="3590750" y="3835695"/>
            <a:ext cx="229200" cy="1236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2"/>
          <p:cNvSpPr/>
          <p:nvPr/>
        </p:nvSpPr>
        <p:spPr>
          <a:xfrm flipH="1">
            <a:off x="4933439" y="3989723"/>
            <a:ext cx="933600" cy="8751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2"/>
          <p:cNvSpPr/>
          <p:nvPr/>
        </p:nvSpPr>
        <p:spPr>
          <a:xfrm flipH="1">
            <a:off x="5740738" y="3750074"/>
            <a:ext cx="126300" cy="239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72"/>
          <p:cNvSpPr/>
          <p:nvPr/>
        </p:nvSpPr>
        <p:spPr>
          <a:xfrm>
            <a:off x="5871613" y="1613416"/>
            <a:ext cx="2937300" cy="32514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3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93" y="2224679"/>
            <a:ext cx="5527413" cy="266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3"/>
          <p:cNvSpPr txBox="1"/>
          <p:nvPr/>
        </p:nvSpPr>
        <p:spPr>
          <a:xfrm>
            <a:off x="277908" y="1410194"/>
            <a:ext cx="2345400" cy="105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61" name="Google Shape;561;p73"/>
          <p:cNvSpPr txBox="1"/>
          <p:nvPr/>
        </p:nvSpPr>
        <p:spPr>
          <a:xfrm>
            <a:off x="576708" y="2447151"/>
            <a:ext cx="1747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pressure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3"/>
          <p:cNvSpPr txBox="1"/>
          <p:nvPr/>
        </p:nvSpPr>
        <p:spPr>
          <a:xfrm>
            <a:off x="3425190" y="957516"/>
            <a:ext cx="2446500" cy="46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63" name="Google Shape;563;p73"/>
          <p:cNvSpPr/>
          <p:nvPr/>
        </p:nvSpPr>
        <p:spPr>
          <a:xfrm>
            <a:off x="3135630" y="1086344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73"/>
          <p:cNvCxnSpPr>
            <a:stCxn id="562" idx="2"/>
          </p:cNvCxnSpPr>
          <p:nvPr/>
        </p:nvCxnSpPr>
        <p:spPr>
          <a:xfrm rot="5400000">
            <a:off x="3596190" y="894666"/>
            <a:ext cx="525900" cy="1578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5" name="Google Shape;565;p73"/>
          <p:cNvSpPr/>
          <p:nvPr/>
        </p:nvSpPr>
        <p:spPr>
          <a:xfrm>
            <a:off x="3185160" y="2013655"/>
            <a:ext cx="205800" cy="205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3"/>
          <p:cNvSpPr txBox="1"/>
          <p:nvPr/>
        </p:nvSpPr>
        <p:spPr>
          <a:xfrm>
            <a:off x="3425190" y="1468949"/>
            <a:ext cx="841800" cy="212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127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567" name="Google Shape;567;p73"/>
          <p:cNvSpPr txBox="1"/>
          <p:nvPr/>
        </p:nvSpPr>
        <p:spPr>
          <a:xfrm>
            <a:off x="6206387" y="1627765"/>
            <a:ext cx="2652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quadratic curve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three points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the maximum strain taxel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3"/>
          <p:cNvSpPr/>
          <p:nvPr/>
        </p:nvSpPr>
        <p:spPr>
          <a:xfrm>
            <a:off x="277907" y="856747"/>
            <a:ext cx="5593800" cy="28911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3"/>
          <p:cNvSpPr/>
          <p:nvPr/>
        </p:nvSpPr>
        <p:spPr>
          <a:xfrm>
            <a:off x="338777" y="3750604"/>
            <a:ext cx="4629300" cy="9294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73"/>
          <p:cNvSpPr/>
          <p:nvPr/>
        </p:nvSpPr>
        <p:spPr>
          <a:xfrm>
            <a:off x="4965789" y="3743267"/>
            <a:ext cx="752100" cy="290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Tactile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93" y="2224679"/>
            <a:ext cx="5527413" cy="266439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4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2796174" y="944163"/>
            <a:ext cx="381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happens in case of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shear forces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74"/>
          <p:cNvCxnSpPr/>
          <p:nvPr/>
        </p:nvCxnSpPr>
        <p:spPr>
          <a:xfrm rot="10800000">
            <a:off x="1808507" y="1630680"/>
            <a:ext cx="552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581" name="Google Shape;581;p74"/>
          <p:cNvCxnSpPr/>
          <p:nvPr/>
        </p:nvCxnSpPr>
        <p:spPr>
          <a:xfrm>
            <a:off x="1799781" y="1958340"/>
            <a:ext cx="552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582" name="Google Shape;582;p74"/>
          <p:cNvSpPr txBox="1"/>
          <p:nvPr/>
        </p:nvSpPr>
        <p:spPr>
          <a:xfrm>
            <a:off x="3005927" y="1363424"/>
            <a:ext cx="325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elements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3005926" y="1690763"/>
            <a:ext cx="325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 sensitivity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4"/>
          <p:cNvSpPr txBox="1"/>
          <p:nvPr/>
        </p:nvSpPr>
        <p:spPr>
          <a:xfrm>
            <a:off x="1578785" y="1819840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7344287" y="1819840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177941" y="1456356"/>
            <a:ext cx="1626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area contacts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7162848" y="1452839"/>
            <a:ext cx="162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contacts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Contact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5"/>
          <p:cNvSpPr txBox="1"/>
          <p:nvPr/>
        </p:nvSpPr>
        <p:spPr>
          <a:xfrm>
            <a:off x="0" y="4889073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M.R. Cutkosky, W. Provancher (2008). Force and Tactile Sensing.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Springer Handbook of Robotics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pp. 717-736. Springer, Cham. -- reviewing original articles by Bicchi, Salisbury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5"/>
          <p:cNvSpPr/>
          <p:nvPr/>
        </p:nvSpPr>
        <p:spPr>
          <a:xfrm>
            <a:off x="805925" y="974250"/>
            <a:ext cx="323700" cy="346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5"/>
          <p:cNvSpPr/>
          <p:nvPr/>
        </p:nvSpPr>
        <p:spPr>
          <a:xfrm>
            <a:off x="805925" y="1369050"/>
            <a:ext cx="323700" cy="346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5"/>
          <p:cNvSpPr txBox="1"/>
          <p:nvPr/>
        </p:nvSpPr>
        <p:spPr>
          <a:xfrm>
            <a:off x="1188720" y="1004994"/>
            <a:ext cx="35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 of the fingertip is known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75"/>
          <p:cNvSpPr txBox="1"/>
          <p:nvPr/>
        </p:nvSpPr>
        <p:spPr>
          <a:xfrm>
            <a:off x="1188720" y="1399799"/>
            <a:ext cx="35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6-axis force-torque sensor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75"/>
          <p:cNvCxnSpPr/>
          <p:nvPr/>
        </p:nvCxnSpPr>
        <p:spPr>
          <a:xfrm>
            <a:off x="4267200" y="1399799"/>
            <a:ext cx="777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0" name="Google Shape;600;p75"/>
          <p:cNvSpPr txBox="1"/>
          <p:nvPr/>
        </p:nvSpPr>
        <p:spPr>
          <a:xfrm>
            <a:off x="5212080" y="1261300"/>
            <a:ext cx="35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force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magnitude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5"/>
          <p:cNvPicPr preferRelativeResize="0"/>
          <p:nvPr/>
        </p:nvPicPr>
        <p:blipFill rotWithShape="1">
          <a:blip r:embed="rId3">
            <a:alphaModFix/>
          </a:blip>
          <a:srcRect b="1688" l="14489" r="14659" t="3434"/>
          <a:stretch/>
        </p:blipFill>
        <p:spPr>
          <a:xfrm>
            <a:off x="5044440" y="1979307"/>
            <a:ext cx="3284218" cy="27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5"/>
          <p:cNvSpPr txBox="1"/>
          <p:nvPr/>
        </p:nvSpPr>
        <p:spPr>
          <a:xfrm>
            <a:off x="2277423" y="2402505"/>
            <a:ext cx="744300" cy="207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608" l="-3069" r="-7969" t="-21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03" name="Google Shape;603;p75"/>
          <p:cNvSpPr txBox="1"/>
          <p:nvPr/>
        </p:nvSpPr>
        <p:spPr>
          <a:xfrm>
            <a:off x="453168" y="2083900"/>
            <a:ext cx="43926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6669" l="-209" r="0" t="-999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04" name="Google Shape;604;p75"/>
          <p:cNvSpPr txBox="1"/>
          <p:nvPr/>
        </p:nvSpPr>
        <p:spPr>
          <a:xfrm>
            <a:off x="498050" y="2616375"/>
            <a:ext cx="4610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lever arm perpendicular to the line of action of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75"/>
          <p:cNvSpPr txBox="1"/>
          <p:nvPr/>
        </p:nvSpPr>
        <p:spPr>
          <a:xfrm>
            <a:off x="2277423" y="2967340"/>
            <a:ext cx="763800" cy="431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606" name="Google Shape;606;p75"/>
          <p:cNvCxnSpPr/>
          <p:nvPr/>
        </p:nvCxnSpPr>
        <p:spPr>
          <a:xfrm>
            <a:off x="2659259" y="3436808"/>
            <a:ext cx="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7" name="Google Shape;607;p75"/>
          <p:cNvSpPr txBox="1"/>
          <p:nvPr/>
        </p:nvSpPr>
        <p:spPr>
          <a:xfrm>
            <a:off x="2205287" y="3782872"/>
            <a:ext cx="888600" cy="207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2608" l="-1539" r="-5639" t="-216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08" name="Google Shape;608;p75"/>
          <p:cNvSpPr txBox="1"/>
          <p:nvPr/>
        </p:nvSpPr>
        <p:spPr>
          <a:xfrm>
            <a:off x="498056" y="4028211"/>
            <a:ext cx="4392600" cy="484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4148" l="0" r="0" t="-471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/>
        </p:nvSpPr>
        <p:spPr>
          <a:xfrm>
            <a:off x="200450" y="78675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Tactile Sensing in Nature</a:t>
            </a:r>
            <a:endParaRPr sz="2800"/>
          </a:p>
        </p:txBody>
      </p:sp>
      <p:sp>
        <p:nvSpPr>
          <p:cNvPr id="168" name="Google Shape;168;p40"/>
          <p:cNvSpPr/>
          <p:nvPr/>
        </p:nvSpPr>
        <p:spPr>
          <a:xfrm>
            <a:off x="4210925" y="952500"/>
            <a:ext cx="47244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406400" lvl="0" marL="4978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Slit sense organs</a:t>
            </a:r>
            <a:endParaRPr sz="1600"/>
          </a:p>
          <a:p>
            <a:pPr indent="-273050" lvl="0" marL="7835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–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Scorpion: </a:t>
            </a:r>
            <a:r>
              <a:rPr b="1" i="1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76</a:t>
            </a: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leg</a:t>
            </a:r>
            <a:endParaRPr sz="1600"/>
          </a:p>
          <a:p>
            <a:pPr indent="-273050" lvl="0" marL="7835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–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Spider: </a:t>
            </a:r>
            <a:r>
              <a:rPr b="1" i="1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224</a:t>
            </a: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leg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835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Senses strains on the leg</a:t>
            </a:r>
            <a:endParaRPr sz="1600"/>
          </a:p>
          <a:p>
            <a:pPr indent="-330200" lvl="0" marL="3835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Exoskeleton structures make the sensors possible (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intrinsic tactile sensing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835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Able to sense forces applied to areas elsewhere on the leg</a:t>
            </a:r>
            <a:endParaRPr sz="1600"/>
          </a:p>
          <a:p>
            <a:pPr indent="-330200" lvl="0" marL="3835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in prey location - timing of spikes for 50m/s Rayleigh waves, ~300 Hz</a:t>
            </a:r>
            <a:endParaRPr sz="1600"/>
          </a:p>
          <a:p>
            <a:pPr indent="-330200" lvl="0" marL="3835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hair sensors give contact locations</a:t>
            </a:r>
            <a:endParaRPr sz="1600"/>
          </a:p>
        </p:txBody>
      </p:sp>
      <p:sp>
        <p:nvSpPr>
          <p:cNvPr id="169" name="Google Shape;169;p40"/>
          <p:cNvSpPr/>
          <p:nvPr/>
        </p:nvSpPr>
        <p:spPr>
          <a:xfrm>
            <a:off x="50" y="4382221"/>
            <a:ext cx="9004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[1] F. G. Barth and M. Wadepuhl. Slit Sense Organs on the Scorpion Leg. </a:t>
            </a:r>
            <a:r>
              <a:rPr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Journal of Morphology</a:t>
            </a: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145 (2): 209-227, 1975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[2] F. G. Barth and J. Stagl</a:t>
            </a:r>
            <a:r>
              <a:rPr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Slit Sense Organs Arachids.</a:t>
            </a:r>
            <a:r>
              <a:rPr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Zoomorphologie, </a:t>
            </a: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86:1-23, 1976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3540" lvl="0" marL="3835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[3] W. Sturzl, R. Kempter, J.L. van Hemmen, Theory of Arachnid Prey Localization, </a:t>
            </a:r>
            <a:r>
              <a:rPr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 Review Letters</a:t>
            </a:r>
            <a:r>
              <a:rPr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v. 84, n. 4, June 2000.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40"/>
          <p:cNvGrpSpPr/>
          <p:nvPr/>
        </p:nvGrpSpPr>
        <p:grpSpPr>
          <a:xfrm>
            <a:off x="268165" y="2722318"/>
            <a:ext cx="3839308" cy="1677865"/>
            <a:chOff x="0" y="0"/>
            <a:chExt cx="3839308" cy="2237154"/>
          </a:xfrm>
        </p:grpSpPr>
        <p:pic>
          <p:nvPicPr>
            <p:cNvPr descr="BLACKWID.png" id="171" name="Google Shape;17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10064" cy="2231780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pic>
          <p:nvPicPr>
            <p:cNvPr descr="image.png" id="172" name="Google Shape;172;p40"/>
            <p:cNvPicPr preferRelativeResize="0"/>
            <p:nvPr/>
          </p:nvPicPr>
          <p:blipFill rotWithShape="1">
            <a:blip r:embed="rId4">
              <a:alphaModFix/>
            </a:blip>
            <a:srcRect b="9641" l="0" r="0" t="0"/>
            <a:stretch/>
          </p:blipFill>
          <p:spPr>
            <a:xfrm>
              <a:off x="1718003" y="2442"/>
              <a:ext cx="2121305" cy="2234712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</p:grpSp>
      <p:sp>
        <p:nvSpPr>
          <p:cNvPr id="173" name="Google Shape;173;p40"/>
          <p:cNvSpPr/>
          <p:nvPr/>
        </p:nvSpPr>
        <p:spPr>
          <a:xfrm>
            <a:off x="1346200" y="3319463"/>
            <a:ext cx="255000" cy="177300"/>
          </a:xfrm>
          <a:prstGeom prst="ellipse">
            <a:avLst/>
          </a:prstGeom>
          <a:noFill/>
          <a:ln cap="flat" cmpd="sng" w="63500">
            <a:solidFill>
              <a:srgbClr val="418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40"/>
          <p:cNvCxnSpPr/>
          <p:nvPr/>
        </p:nvCxnSpPr>
        <p:spPr>
          <a:xfrm>
            <a:off x="1661746" y="3411140"/>
            <a:ext cx="1088700" cy="9600"/>
          </a:xfrm>
          <a:prstGeom prst="straightConnector1">
            <a:avLst/>
          </a:prstGeom>
          <a:noFill/>
          <a:ln cap="flat" cmpd="sng" w="63500">
            <a:solidFill>
              <a:srgbClr val="4180F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75" name="Google Shape;175;p40"/>
          <p:cNvGrpSpPr/>
          <p:nvPr/>
        </p:nvGrpSpPr>
        <p:grpSpPr>
          <a:xfrm>
            <a:off x="253511" y="986936"/>
            <a:ext cx="3837843" cy="1677133"/>
            <a:chOff x="0" y="0"/>
            <a:chExt cx="3837843" cy="2236177"/>
          </a:xfrm>
        </p:grpSpPr>
        <p:pic>
          <p:nvPicPr>
            <p:cNvPr descr="image.png" id="176" name="Google Shape;176;p40"/>
            <p:cNvPicPr preferRelativeResize="0"/>
            <p:nvPr/>
          </p:nvPicPr>
          <p:blipFill rotWithShape="1">
            <a:blip r:embed="rId5">
              <a:alphaModFix/>
            </a:blip>
            <a:srcRect b="0" l="1613" r="0" t="0"/>
            <a:stretch/>
          </p:blipFill>
          <p:spPr>
            <a:xfrm flipH="1" rot="5400000">
              <a:off x="1631768" y="29126"/>
              <a:ext cx="2235200" cy="2176948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pic>
          <p:nvPicPr>
            <p:cNvPr descr="scorpison.png" id="177" name="Google Shape;177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400000">
              <a:off x="-241716" y="244646"/>
              <a:ext cx="2233247" cy="1749816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</p:grpSp>
      <p:sp>
        <p:nvSpPr>
          <p:cNvPr id="178" name="Google Shape;178;p40"/>
          <p:cNvSpPr/>
          <p:nvPr/>
        </p:nvSpPr>
        <p:spPr>
          <a:xfrm>
            <a:off x="1269023" y="1562100"/>
            <a:ext cx="255000" cy="177300"/>
          </a:xfrm>
          <a:prstGeom prst="ellipse">
            <a:avLst/>
          </a:prstGeom>
          <a:noFill/>
          <a:ln cap="flat" cmpd="sng" w="63500">
            <a:solidFill>
              <a:srgbClr val="A8D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40"/>
          <p:cNvCxnSpPr/>
          <p:nvPr/>
        </p:nvCxnSpPr>
        <p:spPr>
          <a:xfrm>
            <a:off x="1603130" y="1645444"/>
            <a:ext cx="1065300" cy="9600"/>
          </a:xfrm>
          <a:prstGeom prst="straightConnector1">
            <a:avLst/>
          </a:prstGeom>
          <a:noFill/>
          <a:ln cap="flat" cmpd="sng" w="63500">
            <a:solidFill>
              <a:srgbClr val="A8D6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40"/>
          <p:cNvSpPr/>
          <p:nvPr/>
        </p:nvSpPr>
        <p:spPr>
          <a:xfrm>
            <a:off x="3289788" y="2340769"/>
            <a:ext cx="723900" cy="27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40"/>
          <p:cNvCxnSpPr/>
          <p:nvPr/>
        </p:nvCxnSpPr>
        <p:spPr>
          <a:xfrm flipH="1" rot="10800000">
            <a:off x="3412147" y="2558049"/>
            <a:ext cx="469800" cy="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40"/>
          <p:cNvSpPr/>
          <p:nvPr/>
        </p:nvSpPr>
        <p:spPr>
          <a:xfrm>
            <a:off x="3245826" y="2300288"/>
            <a:ext cx="825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0" i="0" lang="en" sz="1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endParaRPr/>
          </a:p>
        </p:txBody>
      </p:sp>
      <p:sp>
        <p:nvSpPr>
          <p:cNvPr id="183" name="Google Shape;183;p40"/>
          <p:cNvSpPr/>
          <p:nvPr/>
        </p:nvSpPr>
        <p:spPr>
          <a:xfrm>
            <a:off x="1973873" y="2708672"/>
            <a:ext cx="43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/>
          </a:p>
        </p:txBody>
      </p:sp>
      <p:sp>
        <p:nvSpPr>
          <p:cNvPr id="184" name="Google Shape;184;p40"/>
          <p:cNvSpPr/>
          <p:nvPr/>
        </p:nvSpPr>
        <p:spPr>
          <a:xfrm>
            <a:off x="1968500" y="850106"/>
            <a:ext cx="431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/>
          </a:p>
        </p:txBody>
      </p:sp>
      <p:pic>
        <p:nvPicPr>
          <p:cNvPr descr="scorp1.jpg" id="185" name="Google Shape;18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7700" y="152400"/>
            <a:ext cx="2148254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628732" y="4819650"/>
            <a:ext cx="28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Contact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6"/>
          <p:cNvSpPr txBox="1"/>
          <p:nvPr/>
        </p:nvSpPr>
        <p:spPr>
          <a:xfrm>
            <a:off x="-25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292" y="1274917"/>
            <a:ext cx="3671855" cy="205132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6085404" y="3303427"/>
            <a:ext cx="1873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Planar case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6"/>
          <p:cNvSpPr txBox="1"/>
          <p:nvPr/>
        </p:nvSpPr>
        <p:spPr>
          <a:xfrm>
            <a:off x="468856" y="1319982"/>
            <a:ext cx="3150600" cy="28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7868" l="-1309" r="-1589" t="-982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19" name="Google Shape;619;p76"/>
          <p:cNvSpPr txBox="1"/>
          <p:nvPr/>
        </p:nvSpPr>
        <p:spPr>
          <a:xfrm>
            <a:off x="3619500" y="1343590"/>
            <a:ext cx="1291200" cy="293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80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0" name="Google Shape;620;p76"/>
          <p:cNvSpPr txBox="1"/>
          <p:nvPr/>
        </p:nvSpPr>
        <p:spPr>
          <a:xfrm>
            <a:off x="468856" y="1699245"/>
            <a:ext cx="2403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fingertip shape is circular: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3407597" y="1719608"/>
            <a:ext cx="1715100" cy="27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55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2" name="Google Shape;622;p76"/>
          <p:cNvSpPr txBox="1"/>
          <p:nvPr/>
        </p:nvSpPr>
        <p:spPr>
          <a:xfrm>
            <a:off x="468856" y="2075619"/>
            <a:ext cx="1657200" cy="282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2579" l="-2489" r="-1379" t="-967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3" name="Google Shape;623;p76"/>
          <p:cNvSpPr txBox="1"/>
          <p:nvPr/>
        </p:nvSpPr>
        <p:spPr>
          <a:xfrm>
            <a:off x="3565729" y="2059390"/>
            <a:ext cx="1345200" cy="308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7349" l="-679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4" name="Google Shape;624;p76"/>
          <p:cNvSpPr txBox="1"/>
          <p:nvPr/>
        </p:nvSpPr>
        <p:spPr>
          <a:xfrm>
            <a:off x="468856" y="2766645"/>
            <a:ext cx="4442100" cy="282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2589" l="-929" r="0" t="-805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5" name="Google Shape;625;p76"/>
          <p:cNvSpPr txBox="1"/>
          <p:nvPr/>
        </p:nvSpPr>
        <p:spPr>
          <a:xfrm>
            <a:off x="468856" y="3076470"/>
            <a:ext cx="4760700" cy="552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6" name="Google Shape;626;p76"/>
          <p:cNvSpPr txBox="1"/>
          <p:nvPr/>
        </p:nvSpPr>
        <p:spPr>
          <a:xfrm>
            <a:off x="482422" y="2430784"/>
            <a:ext cx="4442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Polar coordinates are used: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6"/>
          <p:cNvSpPr txBox="1"/>
          <p:nvPr/>
        </p:nvSpPr>
        <p:spPr>
          <a:xfrm>
            <a:off x="3233467" y="2431308"/>
            <a:ext cx="2009700" cy="276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6668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28" name="Google Shape;628;p76"/>
          <p:cNvSpPr txBox="1"/>
          <p:nvPr/>
        </p:nvSpPr>
        <p:spPr>
          <a:xfrm>
            <a:off x="2614842" y="3981537"/>
            <a:ext cx="957900" cy="549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629" name="Google Shape;629;p76"/>
          <p:cNvCxnSpPr/>
          <p:nvPr/>
        </p:nvCxnSpPr>
        <p:spPr>
          <a:xfrm>
            <a:off x="3634740" y="4242059"/>
            <a:ext cx="777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0" name="Google Shape;630;p76"/>
          <p:cNvSpPr txBox="1"/>
          <p:nvPr/>
        </p:nvSpPr>
        <p:spPr>
          <a:xfrm>
            <a:off x="4501625" y="3999675"/>
            <a:ext cx="3857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maximum moment generated 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the finger radius is limited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Contact Sensing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7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6292" y="1274917"/>
            <a:ext cx="3671855" cy="205132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7"/>
          <p:cNvSpPr txBox="1"/>
          <p:nvPr/>
        </p:nvSpPr>
        <p:spPr>
          <a:xfrm>
            <a:off x="6085404" y="3303427"/>
            <a:ext cx="1873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Planar case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7"/>
          <p:cNvSpPr txBox="1"/>
          <p:nvPr/>
        </p:nvSpPr>
        <p:spPr>
          <a:xfrm>
            <a:off x="818037" y="865425"/>
            <a:ext cx="1612800" cy="807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079" l="-2549" r="0" t="-225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41" name="Google Shape;641;p77"/>
          <p:cNvSpPr txBox="1"/>
          <p:nvPr/>
        </p:nvSpPr>
        <p:spPr>
          <a:xfrm>
            <a:off x="734217" y="1723667"/>
            <a:ext cx="4185600" cy="554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259" l="-659" r="-429" t="-330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642" name="Google Shape;642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967" y="2300577"/>
            <a:ext cx="3466865" cy="253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8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pic>
        <p:nvPicPr>
          <p:cNvPr id="650" name="Google Shape;6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448" y="1309286"/>
            <a:ext cx="4195865" cy="3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8"/>
          <p:cNvSpPr txBox="1"/>
          <p:nvPr/>
        </p:nvSpPr>
        <p:spPr>
          <a:xfrm>
            <a:off x="5184297" y="2092951"/>
            <a:ext cx="31977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manipulation tasks:</a:t>
            </a:r>
            <a:endParaRPr sz="1100"/>
          </a:p>
          <a:p>
            <a:pPr indent="-254000" lvl="0" marL="25400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Both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 the object about its center</a:t>
            </a:r>
            <a:endParaRPr sz="1100"/>
          </a:p>
          <a:p>
            <a:pPr indent="-254000" lvl="0" marL="25400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Both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the object at high speed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78"/>
          <p:cNvCxnSpPr>
            <a:stCxn id="651" idx="2"/>
            <a:endCxn id="653" idx="0"/>
          </p:cNvCxnSpPr>
          <p:nvPr/>
        </p:nvCxnSpPr>
        <p:spPr>
          <a:xfrm>
            <a:off x="6783147" y="2869051"/>
            <a:ext cx="0" cy="37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3" name="Google Shape;653;p78"/>
          <p:cNvSpPr txBox="1"/>
          <p:nvPr/>
        </p:nvSpPr>
        <p:spPr>
          <a:xfrm>
            <a:off x="4581384" y="3245114"/>
            <a:ext cx="440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Tasks generate significant </a:t>
            </a:r>
            <a:r>
              <a:rPr i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shear forces </a:t>
            </a:r>
            <a:endParaRPr i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i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inertial forces</a:t>
            </a:r>
            <a:endParaRPr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sp>
        <p:nvSpPr>
          <p:cNvPr id="660" name="Google Shape;660;p79"/>
          <p:cNvSpPr txBox="1"/>
          <p:nvPr/>
        </p:nvSpPr>
        <p:spPr>
          <a:xfrm>
            <a:off x="1692227" y="1010072"/>
            <a:ext cx="575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expected trace for contact localization?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79"/>
          <p:cNvGrpSpPr/>
          <p:nvPr/>
        </p:nvGrpSpPr>
        <p:grpSpPr>
          <a:xfrm>
            <a:off x="1823533" y="1796984"/>
            <a:ext cx="1415416" cy="345345"/>
            <a:chOff x="1465580" y="5911685"/>
            <a:chExt cx="1887221" cy="460460"/>
          </a:xfrm>
        </p:grpSpPr>
        <p:grpSp>
          <p:nvGrpSpPr>
            <p:cNvPr id="662" name="Google Shape;662;p79"/>
            <p:cNvGrpSpPr/>
            <p:nvPr/>
          </p:nvGrpSpPr>
          <p:grpSpPr>
            <a:xfrm>
              <a:off x="1473201" y="5911685"/>
              <a:ext cx="1864359" cy="460460"/>
              <a:chOff x="1320801" y="5759285"/>
              <a:chExt cx="1864359" cy="460460"/>
            </a:xfrm>
          </p:grpSpPr>
          <p:sp>
            <p:nvSpPr>
              <p:cNvPr id="663" name="Google Shape;663;p79"/>
              <p:cNvSpPr/>
              <p:nvPr/>
            </p:nvSpPr>
            <p:spPr>
              <a:xfrm>
                <a:off x="2727960" y="5762545"/>
                <a:ext cx="457200" cy="457200"/>
              </a:xfrm>
              <a:custGeom>
                <a:rect b="b" l="l" r="r" t="t"/>
                <a:pathLst>
                  <a:path extrusionOk="0" h="457200" w="457200">
                    <a:moveTo>
                      <a:pt x="230605" y="457191"/>
                    </a:moveTo>
                    <a:cubicBezTo>
                      <a:pt x="133482" y="448523"/>
                      <a:pt x="65182" y="417560"/>
                      <a:pt x="31298" y="344056"/>
                    </a:cubicBezTo>
                    <a:cubicBezTo>
                      <a:pt x="8310" y="277231"/>
                      <a:pt x="-25534" y="186415"/>
                      <a:pt x="30293" y="114880"/>
                    </a:cubicBezTo>
                    <a:cubicBezTo>
                      <a:pt x="68715" y="46095"/>
                      <a:pt x="144087" y="14389"/>
                      <a:pt x="228600" y="1"/>
                    </a:cubicBezTo>
                    <a:cubicBezTo>
                      <a:pt x="218471" y="105525"/>
                      <a:pt x="239824" y="119455"/>
                      <a:pt x="228600" y="228600"/>
                    </a:cubicBezTo>
                    <a:cubicBezTo>
                      <a:pt x="231512" y="296492"/>
                      <a:pt x="219799" y="374347"/>
                      <a:pt x="230605" y="457191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79"/>
              <p:cNvSpPr/>
              <p:nvPr/>
            </p:nvSpPr>
            <p:spPr>
              <a:xfrm flipH="1">
                <a:off x="1320801" y="5762545"/>
                <a:ext cx="457200" cy="457200"/>
              </a:xfrm>
              <a:custGeom>
                <a:rect b="b" l="l" r="r" t="t"/>
                <a:pathLst>
                  <a:path extrusionOk="0" h="457200" w="457200">
                    <a:moveTo>
                      <a:pt x="230605" y="457191"/>
                    </a:moveTo>
                    <a:cubicBezTo>
                      <a:pt x="155497" y="454004"/>
                      <a:pt x="69042" y="410661"/>
                      <a:pt x="31298" y="344056"/>
                    </a:cubicBezTo>
                    <a:cubicBezTo>
                      <a:pt x="-26301" y="276753"/>
                      <a:pt x="-26817" y="194296"/>
                      <a:pt x="30293" y="114880"/>
                    </a:cubicBezTo>
                    <a:cubicBezTo>
                      <a:pt x="60970" y="32803"/>
                      <a:pt x="141641" y="6146"/>
                      <a:pt x="228600" y="1"/>
                    </a:cubicBezTo>
                    <a:cubicBezTo>
                      <a:pt x="227542" y="97898"/>
                      <a:pt x="224202" y="124288"/>
                      <a:pt x="228600" y="228600"/>
                    </a:cubicBezTo>
                    <a:cubicBezTo>
                      <a:pt x="218813" y="301927"/>
                      <a:pt x="233062" y="399003"/>
                      <a:pt x="230605" y="457191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5" name="Google Shape;665;p79"/>
              <p:cNvCxnSpPr/>
              <p:nvPr/>
            </p:nvCxnSpPr>
            <p:spPr>
              <a:xfrm>
                <a:off x="1788161" y="5991145"/>
                <a:ext cx="950100" cy="0"/>
              </a:xfrm>
              <a:prstGeom prst="straightConnector1">
                <a:avLst/>
              </a:prstGeom>
              <a:noFill/>
              <a:ln cap="rnd" cmpd="tri" w="476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66" name="Google Shape;666;p79"/>
              <p:cNvSpPr/>
              <p:nvPr/>
            </p:nvSpPr>
            <p:spPr>
              <a:xfrm>
                <a:off x="2956560" y="5759285"/>
                <a:ext cx="121920" cy="457200"/>
              </a:xfrm>
              <a:custGeom>
                <a:rect b="b" l="l" r="r" t="t"/>
                <a:pathLst>
                  <a:path extrusionOk="0" fill="none" h="457200" w="121920">
                    <a:moveTo>
                      <a:pt x="0" y="0"/>
                    </a:moveTo>
                    <a:cubicBezTo>
                      <a:pt x="35451" y="4048"/>
                      <a:pt x="69910" y="-3533"/>
                      <a:pt x="121920" y="0"/>
                    </a:cubicBezTo>
                    <a:cubicBezTo>
                      <a:pt x="121270" y="178699"/>
                      <a:pt x="115384" y="243839"/>
                      <a:pt x="121920" y="457200"/>
                    </a:cubicBezTo>
                    <a:cubicBezTo>
                      <a:pt x="72685" y="454882"/>
                      <a:pt x="40493" y="453005"/>
                      <a:pt x="0" y="457200"/>
                    </a:cubicBezTo>
                    <a:cubicBezTo>
                      <a:pt x="-6046" y="364999"/>
                      <a:pt x="6332" y="184273"/>
                      <a:pt x="0" y="0"/>
                    </a:cubicBezTo>
                    <a:close/>
                  </a:path>
                  <a:path extrusionOk="0" h="457200" w="121920">
                    <a:moveTo>
                      <a:pt x="0" y="0"/>
                    </a:moveTo>
                    <a:cubicBezTo>
                      <a:pt x="57604" y="-1822"/>
                      <a:pt x="70080" y="-4271"/>
                      <a:pt x="121920" y="0"/>
                    </a:cubicBezTo>
                    <a:cubicBezTo>
                      <a:pt x="129203" y="176695"/>
                      <a:pt x="107544" y="320296"/>
                      <a:pt x="121920" y="457200"/>
                    </a:cubicBezTo>
                    <a:cubicBezTo>
                      <a:pt x="94846" y="455712"/>
                      <a:pt x="33416" y="460820"/>
                      <a:pt x="0" y="457200"/>
                    </a:cubicBezTo>
                    <a:cubicBezTo>
                      <a:pt x="765" y="261382"/>
                      <a:pt x="-1719" y="17070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79"/>
              <p:cNvSpPr/>
              <p:nvPr/>
            </p:nvSpPr>
            <p:spPr>
              <a:xfrm>
                <a:off x="1427481" y="5759285"/>
                <a:ext cx="121920" cy="457200"/>
              </a:xfrm>
              <a:custGeom>
                <a:rect b="b" l="l" r="r" t="t"/>
                <a:pathLst>
                  <a:path extrusionOk="0" fill="none" h="457200" w="121920">
                    <a:moveTo>
                      <a:pt x="0" y="0"/>
                    </a:moveTo>
                    <a:cubicBezTo>
                      <a:pt x="31132" y="2363"/>
                      <a:pt x="72846" y="3976"/>
                      <a:pt x="121920" y="0"/>
                    </a:cubicBezTo>
                    <a:cubicBezTo>
                      <a:pt x="134734" y="162790"/>
                      <a:pt x="111521" y="298242"/>
                      <a:pt x="121920" y="457200"/>
                    </a:cubicBezTo>
                    <a:cubicBezTo>
                      <a:pt x="81549" y="457435"/>
                      <a:pt x="46420" y="462293"/>
                      <a:pt x="0" y="457200"/>
                    </a:cubicBezTo>
                    <a:cubicBezTo>
                      <a:pt x="-14201" y="245166"/>
                      <a:pt x="22470" y="93853"/>
                      <a:pt x="0" y="0"/>
                    </a:cubicBezTo>
                    <a:close/>
                  </a:path>
                  <a:path extrusionOk="0" h="457200" w="121920">
                    <a:moveTo>
                      <a:pt x="0" y="0"/>
                    </a:moveTo>
                    <a:cubicBezTo>
                      <a:pt x="52910" y="-3688"/>
                      <a:pt x="84079" y="4802"/>
                      <a:pt x="121920" y="0"/>
                    </a:cubicBezTo>
                    <a:cubicBezTo>
                      <a:pt x="139035" y="135527"/>
                      <a:pt x="118695" y="334673"/>
                      <a:pt x="121920" y="457200"/>
                    </a:cubicBezTo>
                    <a:cubicBezTo>
                      <a:pt x="61005" y="462756"/>
                      <a:pt x="32293" y="454793"/>
                      <a:pt x="0" y="457200"/>
                    </a:cubicBezTo>
                    <a:cubicBezTo>
                      <a:pt x="-9539" y="282583"/>
                      <a:pt x="-22078" y="1837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8" name="Google Shape;668;p79"/>
            <p:cNvSpPr/>
            <p:nvPr/>
          </p:nvSpPr>
          <p:spPr>
            <a:xfrm>
              <a:off x="1465580" y="5957405"/>
              <a:ext cx="121921" cy="365760"/>
            </a:xfrm>
            <a:custGeom>
              <a:rect b="b" l="l" r="r" t="t"/>
              <a:pathLst>
                <a:path extrusionOk="0" fill="none" h="365760" w="121921">
                  <a:moveTo>
                    <a:pt x="0" y="0"/>
                  </a:moveTo>
                  <a:cubicBezTo>
                    <a:pt x="53996" y="5094"/>
                    <a:pt x="69226" y="660"/>
                    <a:pt x="121921" y="0"/>
                  </a:cubicBezTo>
                  <a:cubicBezTo>
                    <a:pt x="131706" y="136632"/>
                    <a:pt x="125555" y="260998"/>
                    <a:pt x="121921" y="365760"/>
                  </a:cubicBezTo>
                  <a:cubicBezTo>
                    <a:pt x="64857" y="361857"/>
                    <a:pt x="28339" y="363181"/>
                    <a:pt x="0" y="365760"/>
                  </a:cubicBezTo>
                  <a:cubicBezTo>
                    <a:pt x="-15558" y="268884"/>
                    <a:pt x="-3359" y="128495"/>
                    <a:pt x="0" y="0"/>
                  </a:cubicBezTo>
                  <a:close/>
                </a:path>
                <a:path extrusionOk="0" h="365760" w="121921">
                  <a:moveTo>
                    <a:pt x="0" y="0"/>
                  </a:moveTo>
                  <a:cubicBezTo>
                    <a:pt x="40446" y="-3449"/>
                    <a:pt x="68154" y="2371"/>
                    <a:pt x="121921" y="0"/>
                  </a:cubicBezTo>
                  <a:cubicBezTo>
                    <a:pt x="118463" y="124967"/>
                    <a:pt x="106897" y="273887"/>
                    <a:pt x="121921" y="365760"/>
                  </a:cubicBezTo>
                  <a:cubicBezTo>
                    <a:pt x="89777" y="365449"/>
                    <a:pt x="25049" y="364638"/>
                    <a:pt x="0" y="365760"/>
                  </a:cubicBezTo>
                  <a:cubicBezTo>
                    <a:pt x="-6227" y="276602"/>
                    <a:pt x="-613" y="120246"/>
                    <a:pt x="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79"/>
            <p:cNvSpPr/>
            <p:nvPr/>
          </p:nvSpPr>
          <p:spPr>
            <a:xfrm>
              <a:off x="3230880" y="5957405"/>
              <a:ext cx="121921" cy="365760"/>
            </a:xfrm>
            <a:custGeom>
              <a:rect b="b" l="l" r="r" t="t"/>
              <a:pathLst>
                <a:path extrusionOk="0" fill="none" h="365760" w="121921">
                  <a:moveTo>
                    <a:pt x="0" y="0"/>
                  </a:moveTo>
                  <a:cubicBezTo>
                    <a:pt x="56215" y="-5506"/>
                    <a:pt x="83778" y="-1167"/>
                    <a:pt x="121921" y="0"/>
                  </a:cubicBezTo>
                  <a:cubicBezTo>
                    <a:pt x="123656" y="132454"/>
                    <a:pt x="123478" y="204406"/>
                    <a:pt x="121921" y="365760"/>
                  </a:cubicBezTo>
                  <a:cubicBezTo>
                    <a:pt x="84151" y="362809"/>
                    <a:pt x="41432" y="360692"/>
                    <a:pt x="0" y="365760"/>
                  </a:cubicBezTo>
                  <a:cubicBezTo>
                    <a:pt x="-10070" y="204746"/>
                    <a:pt x="374" y="88706"/>
                    <a:pt x="0" y="0"/>
                  </a:cubicBezTo>
                  <a:close/>
                </a:path>
                <a:path extrusionOk="0" h="365760" w="121921">
                  <a:moveTo>
                    <a:pt x="0" y="0"/>
                  </a:moveTo>
                  <a:cubicBezTo>
                    <a:pt x="48172" y="-2063"/>
                    <a:pt x="80911" y="4033"/>
                    <a:pt x="121921" y="0"/>
                  </a:cubicBezTo>
                  <a:cubicBezTo>
                    <a:pt x="111512" y="141765"/>
                    <a:pt x="130409" y="252948"/>
                    <a:pt x="121921" y="365760"/>
                  </a:cubicBezTo>
                  <a:cubicBezTo>
                    <a:pt x="72284" y="369591"/>
                    <a:pt x="51719" y="364667"/>
                    <a:pt x="0" y="365760"/>
                  </a:cubicBezTo>
                  <a:cubicBezTo>
                    <a:pt x="17123" y="250423"/>
                    <a:pt x="-6137" y="86180"/>
                    <a:pt x="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79"/>
          <p:cNvGrpSpPr/>
          <p:nvPr/>
        </p:nvGrpSpPr>
        <p:grpSpPr>
          <a:xfrm>
            <a:off x="6102718" y="1802675"/>
            <a:ext cx="1415325" cy="348075"/>
            <a:chOff x="3817987" y="5826745"/>
            <a:chExt cx="1887100" cy="464100"/>
          </a:xfrm>
        </p:grpSpPr>
        <p:sp>
          <p:nvSpPr>
            <p:cNvPr id="671" name="Google Shape;671;p79"/>
            <p:cNvSpPr/>
            <p:nvPr/>
          </p:nvSpPr>
          <p:spPr>
            <a:xfrm>
              <a:off x="4316198" y="5829430"/>
              <a:ext cx="890700" cy="457200"/>
            </a:xfrm>
            <a:prstGeom prst="rect">
              <a:avLst/>
            </a:prstGeom>
            <a:noFill/>
            <a:ln cap="flat" cmpd="tri" w="476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2" name="Google Shape;672;p79"/>
            <p:cNvGrpSpPr/>
            <p:nvPr/>
          </p:nvGrpSpPr>
          <p:grpSpPr>
            <a:xfrm>
              <a:off x="3817987" y="5826745"/>
              <a:ext cx="1887100" cy="464100"/>
              <a:chOff x="1465580" y="5914945"/>
              <a:chExt cx="1887100" cy="464100"/>
            </a:xfrm>
          </p:grpSpPr>
          <p:grpSp>
            <p:nvGrpSpPr>
              <p:cNvPr id="673" name="Google Shape;673;p79"/>
              <p:cNvGrpSpPr/>
              <p:nvPr/>
            </p:nvGrpSpPr>
            <p:grpSpPr>
              <a:xfrm>
                <a:off x="1473201" y="5914945"/>
                <a:ext cx="1864359" cy="464100"/>
                <a:chOff x="1320801" y="5762545"/>
                <a:chExt cx="1864359" cy="464100"/>
              </a:xfrm>
            </p:grpSpPr>
            <p:sp>
              <p:nvSpPr>
                <p:cNvPr id="674" name="Google Shape;674;p79"/>
                <p:cNvSpPr/>
                <p:nvPr/>
              </p:nvSpPr>
              <p:spPr>
                <a:xfrm>
                  <a:off x="2727960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79"/>
                <p:cNvSpPr/>
                <p:nvPr/>
              </p:nvSpPr>
              <p:spPr>
                <a:xfrm flipH="1">
                  <a:off x="1320801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79"/>
                <p:cNvSpPr/>
                <p:nvPr/>
              </p:nvSpPr>
              <p:spPr>
                <a:xfrm>
                  <a:off x="2956560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79"/>
                <p:cNvSpPr/>
                <p:nvPr/>
              </p:nvSpPr>
              <p:spPr>
                <a:xfrm>
                  <a:off x="1427481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8" name="Google Shape;678;p79"/>
              <p:cNvSpPr/>
              <p:nvPr/>
            </p:nvSpPr>
            <p:spPr>
              <a:xfrm>
                <a:off x="1465580" y="5967565"/>
                <a:ext cx="121800" cy="3657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79"/>
              <p:cNvSpPr/>
              <p:nvPr/>
            </p:nvSpPr>
            <p:spPr>
              <a:xfrm>
                <a:off x="3230880" y="5967565"/>
                <a:ext cx="121800" cy="3657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0" name="Google Shape;680;p79"/>
          <p:cNvSpPr txBox="1"/>
          <p:nvPr/>
        </p:nvSpPr>
        <p:spPr>
          <a:xfrm>
            <a:off x="1823533" y="1686934"/>
            <a:ext cx="141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6108434" y="1514261"/>
            <a:ext cx="140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0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grpSp>
        <p:nvGrpSpPr>
          <p:cNvPr id="688" name="Google Shape;688;p80"/>
          <p:cNvGrpSpPr/>
          <p:nvPr/>
        </p:nvGrpSpPr>
        <p:grpSpPr>
          <a:xfrm>
            <a:off x="1823533" y="1796984"/>
            <a:ext cx="1415325" cy="345345"/>
            <a:chOff x="1465580" y="5911685"/>
            <a:chExt cx="1887100" cy="460460"/>
          </a:xfrm>
        </p:grpSpPr>
        <p:grpSp>
          <p:nvGrpSpPr>
            <p:cNvPr id="689" name="Google Shape;689;p80"/>
            <p:cNvGrpSpPr/>
            <p:nvPr/>
          </p:nvGrpSpPr>
          <p:grpSpPr>
            <a:xfrm>
              <a:off x="1473201" y="5911685"/>
              <a:ext cx="1864359" cy="460460"/>
              <a:chOff x="1320801" y="5759285"/>
              <a:chExt cx="1864359" cy="460460"/>
            </a:xfrm>
          </p:grpSpPr>
          <p:sp>
            <p:nvSpPr>
              <p:cNvPr id="690" name="Google Shape;690;p80"/>
              <p:cNvSpPr/>
              <p:nvPr/>
            </p:nvSpPr>
            <p:spPr>
              <a:xfrm>
                <a:off x="2727960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80"/>
              <p:cNvSpPr/>
              <p:nvPr/>
            </p:nvSpPr>
            <p:spPr>
              <a:xfrm flipH="1">
                <a:off x="1320801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92" name="Google Shape;692;p80"/>
              <p:cNvCxnSpPr/>
              <p:nvPr/>
            </p:nvCxnSpPr>
            <p:spPr>
              <a:xfrm>
                <a:off x="1788161" y="5991145"/>
                <a:ext cx="950100" cy="0"/>
              </a:xfrm>
              <a:prstGeom prst="straightConnector1">
                <a:avLst/>
              </a:prstGeom>
              <a:noFill/>
              <a:ln cap="rnd" cmpd="tri" w="476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93" name="Google Shape;693;p80"/>
              <p:cNvSpPr/>
              <p:nvPr/>
            </p:nvSpPr>
            <p:spPr>
              <a:xfrm>
                <a:off x="2956560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80"/>
              <p:cNvSpPr/>
              <p:nvPr/>
            </p:nvSpPr>
            <p:spPr>
              <a:xfrm>
                <a:off x="1427481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5" name="Google Shape;695;p80"/>
            <p:cNvSpPr/>
            <p:nvPr/>
          </p:nvSpPr>
          <p:spPr>
            <a:xfrm>
              <a:off x="1465580" y="5957405"/>
              <a:ext cx="121800" cy="3657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0"/>
            <p:cNvSpPr/>
            <p:nvPr/>
          </p:nvSpPr>
          <p:spPr>
            <a:xfrm>
              <a:off x="3230880" y="5957405"/>
              <a:ext cx="121800" cy="3657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80"/>
          <p:cNvGrpSpPr/>
          <p:nvPr/>
        </p:nvGrpSpPr>
        <p:grpSpPr>
          <a:xfrm>
            <a:off x="6102718" y="1802675"/>
            <a:ext cx="1415325" cy="348075"/>
            <a:chOff x="3817987" y="5826745"/>
            <a:chExt cx="1887100" cy="464100"/>
          </a:xfrm>
        </p:grpSpPr>
        <p:sp>
          <p:nvSpPr>
            <p:cNvPr id="698" name="Google Shape;698;p80"/>
            <p:cNvSpPr/>
            <p:nvPr/>
          </p:nvSpPr>
          <p:spPr>
            <a:xfrm>
              <a:off x="4316198" y="5829430"/>
              <a:ext cx="890700" cy="457200"/>
            </a:xfrm>
            <a:prstGeom prst="rect">
              <a:avLst/>
            </a:prstGeom>
            <a:noFill/>
            <a:ln cap="flat" cmpd="tri" w="476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9" name="Google Shape;699;p80"/>
            <p:cNvGrpSpPr/>
            <p:nvPr/>
          </p:nvGrpSpPr>
          <p:grpSpPr>
            <a:xfrm>
              <a:off x="3817987" y="5826745"/>
              <a:ext cx="1887100" cy="464100"/>
              <a:chOff x="1465580" y="5914945"/>
              <a:chExt cx="1887100" cy="464100"/>
            </a:xfrm>
          </p:grpSpPr>
          <p:grpSp>
            <p:nvGrpSpPr>
              <p:cNvPr id="700" name="Google Shape;700;p80"/>
              <p:cNvGrpSpPr/>
              <p:nvPr/>
            </p:nvGrpSpPr>
            <p:grpSpPr>
              <a:xfrm>
                <a:off x="1473201" y="5914945"/>
                <a:ext cx="1864359" cy="464100"/>
                <a:chOff x="1320801" y="5762545"/>
                <a:chExt cx="1864359" cy="464100"/>
              </a:xfrm>
            </p:grpSpPr>
            <p:sp>
              <p:nvSpPr>
                <p:cNvPr id="701" name="Google Shape;701;p80"/>
                <p:cNvSpPr/>
                <p:nvPr/>
              </p:nvSpPr>
              <p:spPr>
                <a:xfrm>
                  <a:off x="2727960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80"/>
                <p:cNvSpPr/>
                <p:nvPr/>
              </p:nvSpPr>
              <p:spPr>
                <a:xfrm flipH="1">
                  <a:off x="1320801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80"/>
                <p:cNvSpPr/>
                <p:nvPr/>
              </p:nvSpPr>
              <p:spPr>
                <a:xfrm>
                  <a:off x="2956560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80"/>
                <p:cNvSpPr/>
                <p:nvPr/>
              </p:nvSpPr>
              <p:spPr>
                <a:xfrm>
                  <a:off x="1427481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5" name="Google Shape;705;p80"/>
              <p:cNvSpPr/>
              <p:nvPr/>
            </p:nvSpPr>
            <p:spPr>
              <a:xfrm>
                <a:off x="1465580" y="5967565"/>
                <a:ext cx="121800" cy="365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80"/>
              <p:cNvSpPr/>
              <p:nvPr/>
            </p:nvSpPr>
            <p:spPr>
              <a:xfrm>
                <a:off x="3230880" y="5967565"/>
                <a:ext cx="121800" cy="365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7" name="Google Shape;707;p80"/>
          <p:cNvSpPr txBox="1"/>
          <p:nvPr/>
        </p:nvSpPr>
        <p:spPr>
          <a:xfrm>
            <a:off x="1823533" y="1686934"/>
            <a:ext cx="141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80"/>
          <p:cNvSpPr txBox="1"/>
          <p:nvPr/>
        </p:nvSpPr>
        <p:spPr>
          <a:xfrm>
            <a:off x="6108434" y="1514261"/>
            <a:ext cx="140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80"/>
          <p:cNvSpPr txBox="1"/>
          <p:nvPr/>
        </p:nvSpPr>
        <p:spPr>
          <a:xfrm>
            <a:off x="1692227" y="1010072"/>
            <a:ext cx="575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expected trace for contact localization?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80"/>
          <p:cNvCxnSpPr/>
          <p:nvPr/>
        </p:nvCxnSpPr>
        <p:spPr>
          <a:xfrm rot="10800000">
            <a:off x="1562100" y="2567880"/>
            <a:ext cx="0" cy="1958400"/>
          </a:xfrm>
          <a:prstGeom prst="straightConnector1">
            <a:avLst/>
          </a:prstGeom>
          <a:noFill/>
          <a:ln cap="flat" cmpd="sng" w="15875">
            <a:solidFill>
              <a:srgbClr val="17161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1" name="Google Shape;711;p80"/>
          <p:cNvCxnSpPr/>
          <p:nvPr/>
        </p:nvCxnSpPr>
        <p:spPr>
          <a:xfrm rot="10800000">
            <a:off x="2427448" y="3444210"/>
            <a:ext cx="0" cy="1958400"/>
          </a:xfrm>
          <a:prstGeom prst="straightConnector1">
            <a:avLst/>
          </a:prstGeom>
          <a:noFill/>
          <a:ln cap="flat" cmpd="sng" w="15875">
            <a:solidFill>
              <a:srgbClr val="17161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2" name="Google Shape;712;p80"/>
          <p:cNvCxnSpPr/>
          <p:nvPr/>
        </p:nvCxnSpPr>
        <p:spPr>
          <a:xfrm>
            <a:off x="1562100" y="3520440"/>
            <a:ext cx="1844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3" name="Google Shape;713;p80"/>
          <p:cNvSpPr txBox="1"/>
          <p:nvPr/>
        </p:nvSpPr>
        <p:spPr>
          <a:xfrm>
            <a:off x="1776636" y="4411650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[s]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0"/>
          <p:cNvSpPr txBox="1"/>
          <p:nvPr/>
        </p:nvSpPr>
        <p:spPr>
          <a:xfrm rot="-5400000">
            <a:off x="600219" y="3324359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Location [mm]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80"/>
          <p:cNvCxnSpPr/>
          <p:nvPr/>
        </p:nvCxnSpPr>
        <p:spPr>
          <a:xfrm rot="10800000">
            <a:off x="5842740" y="2567880"/>
            <a:ext cx="0" cy="1958400"/>
          </a:xfrm>
          <a:prstGeom prst="straightConnector1">
            <a:avLst/>
          </a:prstGeom>
          <a:noFill/>
          <a:ln cap="flat" cmpd="sng" w="15875">
            <a:solidFill>
              <a:srgbClr val="17161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6" name="Google Shape;716;p80"/>
          <p:cNvCxnSpPr/>
          <p:nvPr/>
        </p:nvCxnSpPr>
        <p:spPr>
          <a:xfrm rot="10800000">
            <a:off x="6708088" y="3444210"/>
            <a:ext cx="0" cy="1958400"/>
          </a:xfrm>
          <a:prstGeom prst="straightConnector1">
            <a:avLst/>
          </a:prstGeom>
          <a:noFill/>
          <a:ln cap="flat" cmpd="sng" w="15875">
            <a:solidFill>
              <a:srgbClr val="17161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17" name="Google Shape;717;p80"/>
          <p:cNvCxnSpPr/>
          <p:nvPr/>
        </p:nvCxnSpPr>
        <p:spPr>
          <a:xfrm>
            <a:off x="5843743" y="3520440"/>
            <a:ext cx="264600" cy="41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8" name="Google Shape;718;p80"/>
          <p:cNvSpPr txBox="1"/>
          <p:nvPr/>
        </p:nvSpPr>
        <p:spPr>
          <a:xfrm>
            <a:off x="6057276" y="4411650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[s]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80"/>
          <p:cNvCxnSpPr/>
          <p:nvPr/>
        </p:nvCxnSpPr>
        <p:spPr>
          <a:xfrm flipH="1">
            <a:off x="6095121" y="3108960"/>
            <a:ext cx="534900" cy="82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80"/>
          <p:cNvCxnSpPr/>
          <p:nvPr/>
        </p:nvCxnSpPr>
        <p:spPr>
          <a:xfrm>
            <a:off x="6613913" y="3108960"/>
            <a:ext cx="534900" cy="82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1" name="Google Shape;721;p80"/>
          <p:cNvCxnSpPr/>
          <p:nvPr/>
        </p:nvCxnSpPr>
        <p:spPr>
          <a:xfrm flipH="1">
            <a:off x="7135524" y="3108960"/>
            <a:ext cx="534900" cy="82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80"/>
          <p:cNvCxnSpPr/>
          <p:nvPr/>
        </p:nvCxnSpPr>
        <p:spPr>
          <a:xfrm>
            <a:off x="5842740" y="3520440"/>
            <a:ext cx="184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23" name="Google Shape;723;p80"/>
          <p:cNvSpPr txBox="1"/>
          <p:nvPr/>
        </p:nvSpPr>
        <p:spPr>
          <a:xfrm>
            <a:off x="765868" y="3402741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0"/>
          <p:cNvSpPr txBox="1"/>
          <p:nvPr/>
        </p:nvSpPr>
        <p:spPr>
          <a:xfrm>
            <a:off x="765868" y="3122435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0"/>
          <p:cNvSpPr txBox="1"/>
          <p:nvPr/>
        </p:nvSpPr>
        <p:spPr>
          <a:xfrm>
            <a:off x="765868" y="2842128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0"/>
          <p:cNvSpPr txBox="1"/>
          <p:nvPr/>
        </p:nvSpPr>
        <p:spPr>
          <a:xfrm>
            <a:off x="765868" y="2561822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0"/>
          <p:cNvSpPr txBox="1"/>
          <p:nvPr/>
        </p:nvSpPr>
        <p:spPr>
          <a:xfrm>
            <a:off x="765868" y="4241121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0"/>
          <p:cNvSpPr txBox="1"/>
          <p:nvPr/>
        </p:nvSpPr>
        <p:spPr>
          <a:xfrm>
            <a:off x="765868" y="3960814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0"/>
          <p:cNvSpPr txBox="1"/>
          <p:nvPr/>
        </p:nvSpPr>
        <p:spPr>
          <a:xfrm>
            <a:off x="765868" y="3680508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0"/>
          <p:cNvSpPr txBox="1"/>
          <p:nvPr/>
        </p:nvSpPr>
        <p:spPr>
          <a:xfrm rot="-5400000">
            <a:off x="4882924" y="3324359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Location [mm]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0"/>
          <p:cNvSpPr txBox="1"/>
          <p:nvPr/>
        </p:nvSpPr>
        <p:spPr>
          <a:xfrm>
            <a:off x="5048573" y="3402741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0"/>
          <p:cNvSpPr txBox="1"/>
          <p:nvPr/>
        </p:nvSpPr>
        <p:spPr>
          <a:xfrm>
            <a:off x="5048573" y="3122435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0"/>
          <p:cNvSpPr txBox="1"/>
          <p:nvPr/>
        </p:nvSpPr>
        <p:spPr>
          <a:xfrm>
            <a:off x="5048573" y="2842128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0"/>
          <p:cNvSpPr txBox="1"/>
          <p:nvPr/>
        </p:nvSpPr>
        <p:spPr>
          <a:xfrm>
            <a:off x="5048573" y="2561822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0"/>
          <p:cNvSpPr txBox="1"/>
          <p:nvPr/>
        </p:nvSpPr>
        <p:spPr>
          <a:xfrm>
            <a:off x="5048573" y="4241121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0"/>
          <p:cNvSpPr txBox="1"/>
          <p:nvPr/>
        </p:nvSpPr>
        <p:spPr>
          <a:xfrm>
            <a:off x="5048573" y="3960814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0"/>
          <p:cNvSpPr txBox="1"/>
          <p:nvPr/>
        </p:nvSpPr>
        <p:spPr>
          <a:xfrm>
            <a:off x="5048573" y="3680508"/>
            <a:ext cx="141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1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sp>
        <p:nvSpPr>
          <p:cNvPr id="744" name="Google Shape;744;p81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81"/>
          <p:cNvGrpSpPr/>
          <p:nvPr/>
        </p:nvGrpSpPr>
        <p:grpSpPr>
          <a:xfrm>
            <a:off x="6403880" y="3916368"/>
            <a:ext cx="1935388" cy="830784"/>
            <a:chOff x="914400" y="2123024"/>
            <a:chExt cx="2580518" cy="1107712"/>
          </a:xfrm>
        </p:grpSpPr>
        <p:cxnSp>
          <p:nvCxnSpPr>
            <p:cNvPr id="746" name="Google Shape;746;p81"/>
            <p:cNvCxnSpPr/>
            <p:nvPr/>
          </p:nvCxnSpPr>
          <p:spPr>
            <a:xfrm>
              <a:off x="914400" y="3092335"/>
              <a:ext cx="665100" cy="0"/>
            </a:xfrm>
            <a:prstGeom prst="straightConnector1">
              <a:avLst/>
            </a:prstGeom>
            <a:noFill/>
            <a:ln cap="flat" cmpd="sng" w="5715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47" name="Google Shape;747;p81"/>
            <p:cNvSpPr txBox="1"/>
            <p:nvPr/>
          </p:nvSpPr>
          <p:spPr>
            <a:xfrm>
              <a:off x="1579418" y="2953836"/>
              <a:ext cx="119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Peak detection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8" name="Google Shape;748;p81"/>
            <p:cNvCxnSpPr/>
            <p:nvPr/>
          </p:nvCxnSpPr>
          <p:spPr>
            <a:xfrm>
              <a:off x="914400" y="280000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81"/>
            <p:cNvCxnSpPr/>
            <p:nvPr/>
          </p:nvCxnSpPr>
          <p:spPr>
            <a:xfrm>
              <a:off x="914400" y="252568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81"/>
            <p:cNvCxnSpPr/>
            <p:nvPr/>
          </p:nvCxnSpPr>
          <p:spPr>
            <a:xfrm>
              <a:off x="914400" y="226152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1" name="Google Shape;751;p81"/>
            <p:cNvSpPr txBox="1"/>
            <p:nvPr/>
          </p:nvSpPr>
          <p:spPr>
            <a:xfrm>
              <a:off x="1579417" y="2661505"/>
              <a:ext cx="176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Thresholded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81"/>
            <p:cNvSpPr txBox="1"/>
            <p:nvPr/>
          </p:nvSpPr>
          <p:spPr>
            <a:xfrm>
              <a:off x="1579418" y="2385846"/>
              <a:ext cx="1478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1"/>
            <p:cNvSpPr txBox="1"/>
            <p:nvPr/>
          </p:nvSpPr>
          <p:spPr>
            <a:xfrm>
              <a:off x="1579418" y="2123024"/>
              <a:ext cx="191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Intrinsic Contact Sensing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4" name="Google Shape;75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31" y="872159"/>
            <a:ext cx="4642670" cy="395440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1"/>
          <p:cNvSpPr/>
          <p:nvPr/>
        </p:nvSpPr>
        <p:spPr>
          <a:xfrm>
            <a:off x="3802380" y="1158240"/>
            <a:ext cx="228600" cy="141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1"/>
          <p:cNvSpPr/>
          <p:nvPr/>
        </p:nvSpPr>
        <p:spPr>
          <a:xfrm>
            <a:off x="3802380" y="3036719"/>
            <a:ext cx="228600" cy="87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81"/>
          <p:cNvGrpSpPr/>
          <p:nvPr/>
        </p:nvGrpSpPr>
        <p:grpSpPr>
          <a:xfrm>
            <a:off x="7138414" y="461921"/>
            <a:ext cx="1368148" cy="333833"/>
            <a:chOff x="1465580" y="5911685"/>
            <a:chExt cx="1887100" cy="460460"/>
          </a:xfrm>
        </p:grpSpPr>
        <p:grpSp>
          <p:nvGrpSpPr>
            <p:cNvPr id="758" name="Google Shape;758;p81"/>
            <p:cNvGrpSpPr/>
            <p:nvPr/>
          </p:nvGrpSpPr>
          <p:grpSpPr>
            <a:xfrm>
              <a:off x="1473201" y="5911685"/>
              <a:ext cx="1864359" cy="460460"/>
              <a:chOff x="1320801" y="5759285"/>
              <a:chExt cx="1864359" cy="460460"/>
            </a:xfrm>
          </p:grpSpPr>
          <p:sp>
            <p:nvSpPr>
              <p:cNvPr id="759" name="Google Shape;759;p81"/>
              <p:cNvSpPr/>
              <p:nvPr/>
            </p:nvSpPr>
            <p:spPr>
              <a:xfrm>
                <a:off x="2727960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81"/>
              <p:cNvSpPr/>
              <p:nvPr/>
            </p:nvSpPr>
            <p:spPr>
              <a:xfrm flipH="1">
                <a:off x="1320801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1" name="Google Shape;761;p81"/>
              <p:cNvCxnSpPr/>
              <p:nvPr/>
            </p:nvCxnSpPr>
            <p:spPr>
              <a:xfrm>
                <a:off x="1788161" y="5991145"/>
                <a:ext cx="950100" cy="0"/>
              </a:xfrm>
              <a:prstGeom prst="straightConnector1">
                <a:avLst/>
              </a:prstGeom>
              <a:noFill/>
              <a:ln cap="rnd" cmpd="tri" w="476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762" name="Google Shape;762;p81"/>
              <p:cNvSpPr/>
              <p:nvPr/>
            </p:nvSpPr>
            <p:spPr>
              <a:xfrm>
                <a:off x="2956560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81"/>
              <p:cNvSpPr/>
              <p:nvPr/>
            </p:nvSpPr>
            <p:spPr>
              <a:xfrm>
                <a:off x="1427481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4" name="Google Shape;764;p81"/>
            <p:cNvSpPr/>
            <p:nvPr/>
          </p:nvSpPr>
          <p:spPr>
            <a:xfrm>
              <a:off x="1465580" y="5957405"/>
              <a:ext cx="121800" cy="36570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81"/>
            <p:cNvSpPr/>
            <p:nvPr/>
          </p:nvSpPr>
          <p:spPr>
            <a:xfrm>
              <a:off x="3230880" y="5957405"/>
              <a:ext cx="121800" cy="36570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Repeat outline" id="766" name="Google Shape;766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514575">
            <a:off x="7456690" y="268284"/>
            <a:ext cx="719136" cy="71913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1"/>
          <p:cNvSpPr txBox="1"/>
          <p:nvPr/>
        </p:nvSpPr>
        <p:spPr>
          <a:xfrm>
            <a:off x="5972604" y="1828199"/>
            <a:ext cx="275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ICS is affected by accelerations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30" y="922980"/>
            <a:ext cx="4642669" cy="3870948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2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sp>
        <p:nvSpPr>
          <p:cNvPr id="775" name="Google Shape;775;p82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82"/>
          <p:cNvGrpSpPr/>
          <p:nvPr/>
        </p:nvGrpSpPr>
        <p:grpSpPr>
          <a:xfrm>
            <a:off x="6403880" y="3916368"/>
            <a:ext cx="1935388" cy="830784"/>
            <a:chOff x="914400" y="2123024"/>
            <a:chExt cx="2580518" cy="1107712"/>
          </a:xfrm>
        </p:grpSpPr>
        <p:cxnSp>
          <p:nvCxnSpPr>
            <p:cNvPr id="777" name="Google Shape;777;p82"/>
            <p:cNvCxnSpPr/>
            <p:nvPr/>
          </p:nvCxnSpPr>
          <p:spPr>
            <a:xfrm>
              <a:off x="914400" y="3092335"/>
              <a:ext cx="665100" cy="0"/>
            </a:xfrm>
            <a:prstGeom prst="straightConnector1">
              <a:avLst/>
            </a:prstGeom>
            <a:noFill/>
            <a:ln cap="flat" cmpd="sng" w="5715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8" name="Google Shape;778;p82"/>
            <p:cNvSpPr txBox="1"/>
            <p:nvPr/>
          </p:nvSpPr>
          <p:spPr>
            <a:xfrm>
              <a:off x="1579418" y="2953836"/>
              <a:ext cx="119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Peak detection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9" name="Google Shape;779;p82"/>
            <p:cNvCxnSpPr/>
            <p:nvPr/>
          </p:nvCxnSpPr>
          <p:spPr>
            <a:xfrm>
              <a:off x="914400" y="280000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82"/>
            <p:cNvCxnSpPr/>
            <p:nvPr/>
          </p:nvCxnSpPr>
          <p:spPr>
            <a:xfrm>
              <a:off x="914400" y="252568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82"/>
            <p:cNvCxnSpPr/>
            <p:nvPr/>
          </p:nvCxnSpPr>
          <p:spPr>
            <a:xfrm>
              <a:off x="914400" y="226152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2" name="Google Shape;782;p82"/>
            <p:cNvSpPr txBox="1"/>
            <p:nvPr/>
          </p:nvSpPr>
          <p:spPr>
            <a:xfrm>
              <a:off x="1579417" y="2661505"/>
              <a:ext cx="170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Thresholded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2"/>
            <p:cNvSpPr txBox="1"/>
            <p:nvPr/>
          </p:nvSpPr>
          <p:spPr>
            <a:xfrm>
              <a:off x="1579418" y="2385846"/>
              <a:ext cx="1478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2"/>
            <p:cNvSpPr txBox="1"/>
            <p:nvPr/>
          </p:nvSpPr>
          <p:spPr>
            <a:xfrm>
              <a:off x="1579418" y="2123024"/>
              <a:ext cx="191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Intrinsic Contact Sensing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82"/>
          <p:cNvGrpSpPr/>
          <p:nvPr/>
        </p:nvGrpSpPr>
        <p:grpSpPr>
          <a:xfrm>
            <a:off x="7138414" y="461921"/>
            <a:ext cx="1368148" cy="333833"/>
            <a:chOff x="1465580" y="5911685"/>
            <a:chExt cx="1887100" cy="460460"/>
          </a:xfrm>
        </p:grpSpPr>
        <p:grpSp>
          <p:nvGrpSpPr>
            <p:cNvPr id="786" name="Google Shape;786;p82"/>
            <p:cNvGrpSpPr/>
            <p:nvPr/>
          </p:nvGrpSpPr>
          <p:grpSpPr>
            <a:xfrm>
              <a:off x="1473201" y="5911685"/>
              <a:ext cx="1864359" cy="460460"/>
              <a:chOff x="1320801" y="5759285"/>
              <a:chExt cx="1864359" cy="460460"/>
            </a:xfrm>
          </p:grpSpPr>
          <p:sp>
            <p:nvSpPr>
              <p:cNvPr id="787" name="Google Shape;787;p82"/>
              <p:cNvSpPr/>
              <p:nvPr/>
            </p:nvSpPr>
            <p:spPr>
              <a:xfrm>
                <a:off x="2727960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82"/>
              <p:cNvSpPr/>
              <p:nvPr/>
            </p:nvSpPr>
            <p:spPr>
              <a:xfrm flipH="1">
                <a:off x="1320801" y="5762545"/>
                <a:ext cx="457200" cy="457200"/>
              </a:xfrm>
              <a:prstGeom prst="pie">
                <a:avLst>
                  <a:gd fmla="val 5369845" name="adj1"/>
                  <a:gd fmla="val 16200000" name="adj2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89" name="Google Shape;789;p82"/>
              <p:cNvCxnSpPr/>
              <p:nvPr/>
            </p:nvCxnSpPr>
            <p:spPr>
              <a:xfrm>
                <a:off x="1788161" y="5991145"/>
                <a:ext cx="950100" cy="0"/>
              </a:xfrm>
              <a:prstGeom prst="straightConnector1">
                <a:avLst/>
              </a:prstGeom>
              <a:noFill/>
              <a:ln cap="rnd" cmpd="tri" w="476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790" name="Google Shape;790;p82"/>
              <p:cNvSpPr/>
              <p:nvPr/>
            </p:nvSpPr>
            <p:spPr>
              <a:xfrm>
                <a:off x="2956560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82"/>
              <p:cNvSpPr/>
              <p:nvPr/>
            </p:nvSpPr>
            <p:spPr>
              <a:xfrm>
                <a:off x="1427481" y="5759285"/>
                <a:ext cx="121800" cy="457200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2" name="Google Shape;792;p82"/>
            <p:cNvSpPr/>
            <p:nvPr/>
          </p:nvSpPr>
          <p:spPr>
            <a:xfrm>
              <a:off x="1465580" y="5957405"/>
              <a:ext cx="121800" cy="36570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82"/>
            <p:cNvSpPr/>
            <p:nvPr/>
          </p:nvSpPr>
          <p:spPr>
            <a:xfrm>
              <a:off x="3230880" y="5957405"/>
              <a:ext cx="121800" cy="365700"/>
            </a:xfrm>
            <a:prstGeom prst="rect">
              <a:avLst/>
            </a:pr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127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82"/>
          <p:cNvGrpSpPr/>
          <p:nvPr/>
        </p:nvGrpSpPr>
        <p:grpSpPr>
          <a:xfrm>
            <a:off x="7564199" y="396180"/>
            <a:ext cx="472500" cy="472500"/>
            <a:chOff x="10085598" y="528240"/>
            <a:chExt cx="630000" cy="630000"/>
          </a:xfrm>
        </p:grpSpPr>
        <p:cxnSp>
          <p:nvCxnSpPr>
            <p:cNvPr id="795" name="Google Shape;795;p82"/>
            <p:cNvCxnSpPr/>
            <p:nvPr/>
          </p:nvCxnSpPr>
          <p:spPr>
            <a:xfrm rot="10800000">
              <a:off x="10400558" y="528240"/>
              <a:ext cx="0" cy="6300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796" name="Google Shape;796;p82"/>
            <p:cNvCxnSpPr/>
            <p:nvPr/>
          </p:nvCxnSpPr>
          <p:spPr>
            <a:xfrm rot="10800000">
              <a:off x="10400598" y="525288"/>
              <a:ext cx="0" cy="6300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</p:grpSp>
      <p:cxnSp>
        <p:nvCxnSpPr>
          <p:cNvPr id="797" name="Google Shape;797;p82"/>
          <p:cNvCxnSpPr/>
          <p:nvPr/>
        </p:nvCxnSpPr>
        <p:spPr>
          <a:xfrm>
            <a:off x="1654888" y="1604569"/>
            <a:ext cx="0" cy="1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8" name="Google Shape;798;p82"/>
          <p:cNvCxnSpPr/>
          <p:nvPr/>
        </p:nvCxnSpPr>
        <p:spPr>
          <a:xfrm>
            <a:off x="2767409" y="1612189"/>
            <a:ext cx="0" cy="1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99" name="Google Shape;799;p82"/>
          <p:cNvCxnSpPr/>
          <p:nvPr/>
        </p:nvCxnSpPr>
        <p:spPr>
          <a:xfrm rot="10800000">
            <a:off x="2188288" y="2008489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0" name="Google Shape;800;p82"/>
          <p:cNvCxnSpPr/>
          <p:nvPr/>
        </p:nvCxnSpPr>
        <p:spPr>
          <a:xfrm rot="10800000">
            <a:off x="2165429" y="4355449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1" name="Google Shape;801;p82"/>
          <p:cNvCxnSpPr/>
          <p:nvPr/>
        </p:nvCxnSpPr>
        <p:spPr>
          <a:xfrm>
            <a:off x="1647269" y="3578149"/>
            <a:ext cx="0" cy="1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2" name="Google Shape;802;p82"/>
          <p:cNvCxnSpPr/>
          <p:nvPr/>
        </p:nvCxnSpPr>
        <p:spPr>
          <a:xfrm>
            <a:off x="2721688" y="3639109"/>
            <a:ext cx="0" cy="1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3" name="Google Shape;803;p82"/>
          <p:cNvSpPr txBox="1"/>
          <p:nvPr/>
        </p:nvSpPr>
        <p:spPr>
          <a:xfrm>
            <a:off x="5972604" y="1828199"/>
            <a:ext cx="275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ICS is affected by accelerations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82"/>
          <p:cNvSpPr txBox="1"/>
          <p:nvPr/>
        </p:nvSpPr>
        <p:spPr>
          <a:xfrm>
            <a:off x="5972604" y="2365132"/>
            <a:ext cx="275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Shear forces affect arrays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3"/>
          <p:cNvSpPr txBox="1"/>
          <p:nvPr/>
        </p:nvSpPr>
        <p:spPr>
          <a:xfrm>
            <a:off x="305900" y="9785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Tactile events in manipulation tasks</a:t>
            </a:r>
            <a:endParaRPr sz="2800"/>
          </a:p>
        </p:txBody>
      </p:sp>
      <p:sp>
        <p:nvSpPr>
          <p:cNvPr id="810" name="Google Shape;810;p83"/>
          <p:cNvSpPr txBox="1"/>
          <p:nvPr/>
        </p:nvSpPr>
        <p:spPr>
          <a:xfrm>
            <a:off x="6574300" y="467020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[Johansson, Flanagan, ‘09]</a:t>
            </a:r>
            <a:endParaRPr i="1"/>
          </a:p>
        </p:txBody>
      </p:sp>
      <p:sp>
        <p:nvSpPr>
          <p:cNvPr id="811" name="Google Shape;811;p83"/>
          <p:cNvSpPr/>
          <p:nvPr/>
        </p:nvSpPr>
        <p:spPr>
          <a:xfrm>
            <a:off x="76349" y="4099775"/>
            <a:ext cx="1802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fingers contact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sz="1800"/>
          </a:p>
        </p:txBody>
      </p:sp>
      <p:sp>
        <p:nvSpPr>
          <p:cNvPr id="812" name="Google Shape;812;p83"/>
          <p:cNvSpPr/>
          <p:nvPr/>
        </p:nvSpPr>
        <p:spPr>
          <a:xfrm>
            <a:off x="3575175" y="4140025"/>
            <a:ext cx="2482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makes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breaks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with</a:t>
            </a:r>
            <a:r>
              <a:rPr lang="en" sz="1800"/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endParaRPr sz="1800"/>
          </a:p>
        </p:txBody>
      </p:sp>
      <p:sp>
        <p:nvSpPr>
          <p:cNvPr id="813" name="Google Shape;813;p83"/>
          <p:cNvSpPr/>
          <p:nvPr/>
        </p:nvSpPr>
        <p:spPr>
          <a:xfrm>
            <a:off x="7225739" y="4099777"/>
            <a:ext cx="1065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 sz="1800"/>
          </a:p>
        </p:txBody>
      </p:sp>
      <p:grpSp>
        <p:nvGrpSpPr>
          <p:cNvPr id="814" name="Google Shape;814;p83"/>
          <p:cNvGrpSpPr/>
          <p:nvPr/>
        </p:nvGrpSpPr>
        <p:grpSpPr>
          <a:xfrm>
            <a:off x="203926" y="740918"/>
            <a:ext cx="8616348" cy="3358848"/>
            <a:chOff x="208850" y="647775"/>
            <a:chExt cx="8726300" cy="3440737"/>
          </a:xfrm>
        </p:grpSpPr>
        <p:pic>
          <p:nvPicPr>
            <p:cNvPr descr="droppedImage.pdf" id="815" name="Google Shape;815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850" y="1054988"/>
              <a:ext cx="8726300" cy="303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2309" y="647775"/>
              <a:ext cx="8370151" cy="8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850" y="647775"/>
              <a:ext cx="403325" cy="4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29" y="922980"/>
            <a:ext cx="4853059" cy="190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112" y="2903220"/>
            <a:ext cx="4853060" cy="195542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4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sp>
        <p:nvSpPr>
          <p:cNvPr id="826" name="Google Shape;826;p84"/>
          <p:cNvSpPr txBox="1"/>
          <p:nvPr/>
        </p:nvSpPr>
        <p:spPr>
          <a:xfrm>
            <a:off x="0" y="4889075"/>
            <a:ext cx="9144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Son, M.R. Cutkosky, R.D. Howe (1996). Comparison of contact sensor localization abilities during manipulation. </a:t>
            </a: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 and Autonomous System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17, pp. 217-233.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84"/>
          <p:cNvGrpSpPr/>
          <p:nvPr/>
        </p:nvGrpSpPr>
        <p:grpSpPr>
          <a:xfrm>
            <a:off x="6403880" y="3916368"/>
            <a:ext cx="1935388" cy="830784"/>
            <a:chOff x="914400" y="2123024"/>
            <a:chExt cx="2580518" cy="1107712"/>
          </a:xfrm>
        </p:grpSpPr>
        <p:cxnSp>
          <p:nvCxnSpPr>
            <p:cNvPr id="828" name="Google Shape;828;p84"/>
            <p:cNvCxnSpPr/>
            <p:nvPr/>
          </p:nvCxnSpPr>
          <p:spPr>
            <a:xfrm>
              <a:off x="914400" y="3092335"/>
              <a:ext cx="665100" cy="0"/>
            </a:xfrm>
            <a:prstGeom prst="straightConnector1">
              <a:avLst/>
            </a:prstGeom>
            <a:noFill/>
            <a:ln cap="flat" cmpd="sng" w="5715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29" name="Google Shape;829;p84"/>
            <p:cNvSpPr txBox="1"/>
            <p:nvPr/>
          </p:nvSpPr>
          <p:spPr>
            <a:xfrm>
              <a:off x="1579418" y="2953836"/>
              <a:ext cx="119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Peak detection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0" name="Google Shape;830;p84"/>
            <p:cNvCxnSpPr/>
            <p:nvPr/>
          </p:nvCxnSpPr>
          <p:spPr>
            <a:xfrm>
              <a:off x="914400" y="280000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1" name="Google Shape;831;p84"/>
            <p:cNvCxnSpPr/>
            <p:nvPr/>
          </p:nvCxnSpPr>
          <p:spPr>
            <a:xfrm>
              <a:off x="914400" y="252568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2" name="Google Shape;832;p84"/>
            <p:cNvCxnSpPr/>
            <p:nvPr/>
          </p:nvCxnSpPr>
          <p:spPr>
            <a:xfrm>
              <a:off x="914400" y="2261524"/>
              <a:ext cx="665100" cy="0"/>
            </a:xfrm>
            <a:prstGeom prst="straightConnector1">
              <a:avLst/>
            </a:prstGeom>
            <a:noFill/>
            <a:ln cap="flat" cmpd="sng" w="25400">
              <a:solidFill>
                <a:srgbClr val="17161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3" name="Google Shape;833;p84"/>
            <p:cNvSpPr txBox="1"/>
            <p:nvPr/>
          </p:nvSpPr>
          <p:spPr>
            <a:xfrm>
              <a:off x="1579417" y="2661505"/>
              <a:ext cx="1708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Thresholded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4"/>
            <p:cNvSpPr txBox="1"/>
            <p:nvPr/>
          </p:nvSpPr>
          <p:spPr>
            <a:xfrm>
              <a:off x="1579418" y="2385846"/>
              <a:ext cx="1478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Centroid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4"/>
            <p:cNvSpPr txBox="1"/>
            <p:nvPr/>
          </p:nvSpPr>
          <p:spPr>
            <a:xfrm>
              <a:off x="1579418" y="2123024"/>
              <a:ext cx="1915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Intrinsic Contact Sensing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84"/>
          <p:cNvSpPr txBox="1"/>
          <p:nvPr/>
        </p:nvSpPr>
        <p:spPr>
          <a:xfrm>
            <a:off x="5972604" y="1828199"/>
            <a:ext cx="275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ICS is affected by accelerations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5972604" y="2365132"/>
            <a:ext cx="2757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Shear forces affect arrays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84"/>
          <p:cNvGrpSpPr/>
          <p:nvPr/>
        </p:nvGrpSpPr>
        <p:grpSpPr>
          <a:xfrm>
            <a:off x="7129506" y="821821"/>
            <a:ext cx="1349582" cy="333781"/>
            <a:chOff x="3828582" y="5826745"/>
            <a:chExt cx="1876505" cy="464100"/>
          </a:xfrm>
        </p:grpSpPr>
        <p:sp>
          <p:nvSpPr>
            <p:cNvPr id="839" name="Google Shape;839;p84"/>
            <p:cNvSpPr/>
            <p:nvPr/>
          </p:nvSpPr>
          <p:spPr>
            <a:xfrm>
              <a:off x="4316198" y="5829430"/>
              <a:ext cx="890700" cy="457200"/>
            </a:xfrm>
            <a:prstGeom prst="rect">
              <a:avLst/>
            </a:prstGeom>
            <a:noFill/>
            <a:ln cap="flat" cmpd="tri" w="476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0" name="Google Shape;840;p84"/>
            <p:cNvGrpSpPr/>
            <p:nvPr/>
          </p:nvGrpSpPr>
          <p:grpSpPr>
            <a:xfrm>
              <a:off x="3828582" y="5826745"/>
              <a:ext cx="1876505" cy="464100"/>
              <a:chOff x="1476175" y="5914945"/>
              <a:chExt cx="1876505" cy="464100"/>
            </a:xfrm>
          </p:grpSpPr>
          <p:grpSp>
            <p:nvGrpSpPr>
              <p:cNvPr id="841" name="Google Shape;841;p84"/>
              <p:cNvGrpSpPr/>
              <p:nvPr/>
            </p:nvGrpSpPr>
            <p:grpSpPr>
              <a:xfrm>
                <a:off x="1483796" y="5914945"/>
                <a:ext cx="1853764" cy="464100"/>
                <a:chOff x="1331396" y="5762545"/>
                <a:chExt cx="1853764" cy="464100"/>
              </a:xfrm>
            </p:grpSpPr>
            <p:sp>
              <p:nvSpPr>
                <p:cNvPr id="842" name="Google Shape;842;p84"/>
                <p:cNvSpPr/>
                <p:nvPr/>
              </p:nvSpPr>
              <p:spPr>
                <a:xfrm>
                  <a:off x="2727960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84"/>
                <p:cNvSpPr/>
                <p:nvPr/>
              </p:nvSpPr>
              <p:spPr>
                <a:xfrm flipH="1">
                  <a:off x="1331396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84"/>
                <p:cNvSpPr/>
                <p:nvPr/>
              </p:nvSpPr>
              <p:spPr>
                <a:xfrm>
                  <a:off x="2956560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84"/>
                <p:cNvSpPr/>
                <p:nvPr/>
              </p:nvSpPr>
              <p:spPr>
                <a:xfrm>
                  <a:off x="1438077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6" name="Google Shape;846;p84"/>
              <p:cNvSpPr/>
              <p:nvPr/>
            </p:nvSpPr>
            <p:spPr>
              <a:xfrm>
                <a:off x="1476175" y="5967565"/>
                <a:ext cx="121800" cy="365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84"/>
              <p:cNvSpPr/>
              <p:nvPr/>
            </p:nvSpPr>
            <p:spPr>
              <a:xfrm>
                <a:off x="3230880" y="5967565"/>
                <a:ext cx="121800" cy="365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8" name="Google Shape;848;p84"/>
          <p:cNvGrpSpPr/>
          <p:nvPr/>
        </p:nvGrpSpPr>
        <p:grpSpPr>
          <a:xfrm>
            <a:off x="7127367" y="263935"/>
            <a:ext cx="1357202" cy="333781"/>
            <a:chOff x="3817987" y="5826745"/>
            <a:chExt cx="1887100" cy="464100"/>
          </a:xfrm>
        </p:grpSpPr>
        <p:sp>
          <p:nvSpPr>
            <p:cNvPr id="849" name="Google Shape;849;p84"/>
            <p:cNvSpPr/>
            <p:nvPr/>
          </p:nvSpPr>
          <p:spPr>
            <a:xfrm>
              <a:off x="4316198" y="5829430"/>
              <a:ext cx="890700" cy="457200"/>
            </a:xfrm>
            <a:prstGeom prst="rect">
              <a:avLst/>
            </a:prstGeom>
            <a:noFill/>
            <a:ln cap="flat" cmpd="tri" w="476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0" name="Google Shape;850;p84"/>
            <p:cNvGrpSpPr/>
            <p:nvPr/>
          </p:nvGrpSpPr>
          <p:grpSpPr>
            <a:xfrm>
              <a:off x="3817987" y="5826745"/>
              <a:ext cx="1887100" cy="464100"/>
              <a:chOff x="1465580" y="5914945"/>
              <a:chExt cx="1887100" cy="464100"/>
            </a:xfrm>
          </p:grpSpPr>
          <p:grpSp>
            <p:nvGrpSpPr>
              <p:cNvPr id="851" name="Google Shape;851;p84"/>
              <p:cNvGrpSpPr/>
              <p:nvPr/>
            </p:nvGrpSpPr>
            <p:grpSpPr>
              <a:xfrm>
                <a:off x="1473201" y="5914945"/>
                <a:ext cx="1864359" cy="464100"/>
                <a:chOff x="1320801" y="5762545"/>
                <a:chExt cx="1864359" cy="464100"/>
              </a:xfrm>
            </p:grpSpPr>
            <p:sp>
              <p:nvSpPr>
                <p:cNvPr id="852" name="Google Shape;852;p84"/>
                <p:cNvSpPr/>
                <p:nvPr/>
              </p:nvSpPr>
              <p:spPr>
                <a:xfrm>
                  <a:off x="2727960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84"/>
                <p:cNvSpPr/>
                <p:nvPr/>
              </p:nvSpPr>
              <p:spPr>
                <a:xfrm flipH="1">
                  <a:off x="1320801" y="5762545"/>
                  <a:ext cx="457200" cy="457200"/>
                </a:xfrm>
                <a:prstGeom prst="pie">
                  <a:avLst>
                    <a:gd fmla="val 5369845" name="adj1"/>
                    <a:gd fmla="val 16200000" name="adj2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84"/>
                <p:cNvSpPr/>
                <p:nvPr/>
              </p:nvSpPr>
              <p:spPr>
                <a:xfrm>
                  <a:off x="2956560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84"/>
                <p:cNvSpPr/>
                <p:nvPr/>
              </p:nvSpPr>
              <p:spPr>
                <a:xfrm>
                  <a:off x="1427481" y="5769445"/>
                  <a:ext cx="121800" cy="4572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6" name="Google Shape;856;p84"/>
              <p:cNvSpPr/>
              <p:nvPr/>
            </p:nvSpPr>
            <p:spPr>
              <a:xfrm>
                <a:off x="1465580" y="5967565"/>
                <a:ext cx="121800" cy="365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4"/>
              <p:cNvSpPr/>
              <p:nvPr/>
            </p:nvSpPr>
            <p:spPr>
              <a:xfrm>
                <a:off x="3230880" y="5967565"/>
                <a:ext cx="121800" cy="365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tile algn="tl" flip="none" tx="0" sx="100000" ty="0" sy="100000"/>
              </a:blipFill>
              <a:ln cap="flat" cmpd="sng" w="12700">
                <a:solidFill>
                  <a:srgbClr val="17161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Repeat outline" id="858" name="Google Shape;858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514575">
            <a:off x="7456270" y="626516"/>
            <a:ext cx="719136" cy="719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p84"/>
          <p:cNvGrpSpPr/>
          <p:nvPr/>
        </p:nvGrpSpPr>
        <p:grpSpPr>
          <a:xfrm>
            <a:off x="7569681" y="214259"/>
            <a:ext cx="472500" cy="472500"/>
            <a:chOff x="10085598" y="528240"/>
            <a:chExt cx="630000" cy="630000"/>
          </a:xfrm>
        </p:grpSpPr>
        <p:cxnSp>
          <p:nvCxnSpPr>
            <p:cNvPr id="860" name="Google Shape;860;p84"/>
            <p:cNvCxnSpPr/>
            <p:nvPr/>
          </p:nvCxnSpPr>
          <p:spPr>
            <a:xfrm rot="10800000">
              <a:off x="10400558" y="528240"/>
              <a:ext cx="0" cy="6300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  <p:cxnSp>
          <p:nvCxnSpPr>
            <p:cNvPr id="861" name="Google Shape;861;p84"/>
            <p:cNvCxnSpPr/>
            <p:nvPr/>
          </p:nvCxnSpPr>
          <p:spPr>
            <a:xfrm rot="10800000">
              <a:off x="10400598" y="525288"/>
              <a:ext cx="0" cy="6300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stealth"/>
              <a:tailEnd len="med" w="med" type="stealth"/>
            </a:ln>
          </p:spPr>
        </p:cxnSp>
      </p:grpSp>
      <p:sp>
        <p:nvSpPr>
          <p:cNvPr id="862" name="Google Shape;862;p84"/>
          <p:cNvSpPr txBox="1"/>
          <p:nvPr/>
        </p:nvSpPr>
        <p:spPr>
          <a:xfrm>
            <a:off x="6161150" y="2902038"/>
            <a:ext cx="2380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accuracy of </a:t>
            </a:r>
            <a:r>
              <a:rPr lang="en">
                <a:solidFill>
                  <a:schemeClr val="dk1"/>
                </a:solidFill>
              </a:rPr>
              <a:t>ICS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way better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5"/>
          <p:cNvSpPr txBox="1"/>
          <p:nvPr/>
        </p:nvSpPr>
        <p:spPr>
          <a:xfrm>
            <a:off x="452336" y="463400"/>
            <a:ext cx="82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versus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Intrinsic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sensing</a:t>
            </a:r>
            <a:endParaRPr sz="1100"/>
          </a:p>
        </p:txBody>
      </p:sp>
      <p:graphicFrame>
        <p:nvGraphicFramePr>
          <p:cNvPr id="869" name="Google Shape;869;p85"/>
          <p:cNvGraphicFramePr/>
          <p:nvPr/>
        </p:nvGraphicFramePr>
        <p:xfrm>
          <a:off x="3005935" y="278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{E543583E-7E0D-485F-A2C0-82487A8369B2}</a:tableStyleId>
              </a:tblPr>
              <a:tblGrid>
                <a:gridCol w="594350"/>
                <a:gridCol w="594350"/>
                <a:gridCol w="594350"/>
              </a:tblGrid>
              <a:tr h="58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Shear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300" u="none" cap="none" strike="noStrike">
                          <a:solidFill>
                            <a:schemeClr val="dk1"/>
                          </a:solidFill>
                        </a:rPr>
                        <a:t>Inertia</a:t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ICS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U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613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Array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</a:rPr>
                        <a:t>U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870" name="Google Shape;870;p85"/>
          <p:cNvSpPr txBox="1"/>
          <p:nvPr/>
        </p:nvSpPr>
        <p:spPr>
          <a:xfrm>
            <a:off x="4815840" y="3596963"/>
            <a:ext cx="17145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estimation is </a:t>
            </a:r>
            <a:endParaRPr sz="1100"/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 = unaffected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= affected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790" y="1434457"/>
            <a:ext cx="1728491" cy="105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76" y="1434457"/>
            <a:ext cx="1885215" cy="1053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85"/>
          <p:cNvCxnSpPr/>
          <p:nvPr/>
        </p:nvCxnSpPr>
        <p:spPr>
          <a:xfrm rot="10800000">
            <a:off x="2753620" y="1849906"/>
            <a:ext cx="37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874" name="Google Shape;874;p85"/>
          <p:cNvSpPr txBox="1"/>
          <p:nvPr/>
        </p:nvSpPr>
        <p:spPr>
          <a:xfrm>
            <a:off x="3005927" y="1582370"/>
            <a:ext cx="325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complexity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5"/>
          <p:cNvSpPr txBox="1"/>
          <p:nvPr/>
        </p:nvSpPr>
        <p:spPr>
          <a:xfrm>
            <a:off x="2512484" y="1711407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5"/>
          <p:cNvSpPr txBox="1"/>
          <p:nvPr/>
        </p:nvSpPr>
        <p:spPr>
          <a:xfrm>
            <a:off x="6527085" y="1711407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p85"/>
          <p:cNvCxnSpPr/>
          <p:nvPr/>
        </p:nvCxnSpPr>
        <p:spPr>
          <a:xfrm>
            <a:off x="2753573" y="2199398"/>
            <a:ext cx="375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878" name="Google Shape;878;p85"/>
          <p:cNvSpPr txBox="1"/>
          <p:nvPr/>
        </p:nvSpPr>
        <p:spPr>
          <a:xfrm>
            <a:off x="3005927" y="1931861"/>
            <a:ext cx="325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 complexity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5"/>
          <p:cNvSpPr txBox="1"/>
          <p:nvPr/>
        </p:nvSpPr>
        <p:spPr>
          <a:xfrm>
            <a:off x="2512484" y="2060898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5"/>
          <p:cNvSpPr txBox="1"/>
          <p:nvPr/>
        </p:nvSpPr>
        <p:spPr>
          <a:xfrm>
            <a:off x="6527085" y="2060898"/>
            <a:ext cx="22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191" name="Google Shape;1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5" y="48815"/>
            <a:ext cx="606425" cy="63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1"/>
          <p:cNvSpPr txBox="1"/>
          <p:nvPr>
            <p:ph idx="4294967295" type="title"/>
          </p:nvPr>
        </p:nvSpPr>
        <p:spPr>
          <a:xfrm>
            <a:off x="990600" y="304800"/>
            <a:ext cx="7470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1A3E"/>
              </a:buClr>
              <a:buSzPts val="3600"/>
              <a:buFont typeface="Arial"/>
              <a:buNone/>
            </a:pPr>
            <a:r>
              <a:rPr lang="en">
                <a:solidFill>
                  <a:srgbClr val="791A3E"/>
                </a:solidFill>
              </a:rPr>
              <a:t>Amoeba touch response </a:t>
            </a:r>
            <a:r>
              <a:rPr lang="en" sz="2400">
                <a:solidFill>
                  <a:srgbClr val="791A3E"/>
                </a:solidFill>
              </a:rPr>
              <a:t>(even the simplest animals have tactile receptors)</a:t>
            </a:r>
            <a:endParaRPr sz="2400">
              <a:solidFill>
                <a:srgbClr val="791A3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1A3E"/>
              </a:buClr>
              <a:buSzPts val="3600"/>
              <a:buFont typeface="Arial"/>
              <a:buNone/>
            </a:pPr>
            <a:r>
              <a:t/>
            </a:r>
            <a:endParaRPr>
              <a:solidFill>
                <a:srgbClr val="791A3E"/>
              </a:solidFill>
            </a:endParaRPr>
          </a:p>
        </p:txBody>
      </p:sp>
      <p:pic>
        <p:nvPicPr>
          <p:cNvPr descr="amoeba_prod.tiff" id="193" name="Google Shape;1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4938" y="942900"/>
            <a:ext cx="52006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1"/>
          <p:cNvSpPr/>
          <p:nvPr/>
        </p:nvSpPr>
        <p:spPr>
          <a:xfrm>
            <a:off x="2952263" y="1761100"/>
            <a:ext cx="1302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membrane</a:t>
            </a:r>
            <a:endParaRPr/>
          </a:p>
        </p:txBody>
      </p:sp>
      <p:sp>
        <p:nvSpPr>
          <p:cNvPr id="195" name="Google Shape;195;p41"/>
          <p:cNvSpPr/>
          <p:nvPr/>
        </p:nvSpPr>
        <p:spPr>
          <a:xfrm>
            <a:off x="6787663" y="1418200"/>
            <a:ext cx="8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hyaline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endParaRPr/>
          </a:p>
        </p:txBody>
      </p:sp>
      <p:sp>
        <p:nvSpPr>
          <p:cNvPr id="196" name="Google Shape;196;p41"/>
          <p:cNvSpPr/>
          <p:nvPr/>
        </p:nvSpPr>
        <p:spPr>
          <a:xfrm>
            <a:off x="6724163" y="2446900"/>
            <a:ext cx="1232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granular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AA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cytoplasm</a:t>
            </a:r>
            <a:endParaRPr/>
          </a:p>
        </p:txBody>
      </p:sp>
      <p:cxnSp>
        <p:nvCxnSpPr>
          <p:cNvPr id="197" name="Google Shape;197;p41"/>
          <p:cNvCxnSpPr/>
          <p:nvPr/>
        </p:nvCxnSpPr>
        <p:spPr>
          <a:xfrm flipH="1" rot="10800000">
            <a:off x="2533163" y="2027875"/>
            <a:ext cx="431700" cy="257100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198" name="Google Shape;198;p41"/>
          <p:cNvCxnSpPr/>
          <p:nvPr/>
        </p:nvCxnSpPr>
        <p:spPr>
          <a:xfrm flipH="1" rot="10800000">
            <a:off x="6355863" y="1913576"/>
            <a:ext cx="393600" cy="295200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199" name="Google Shape;199;p41"/>
          <p:cNvCxnSpPr/>
          <p:nvPr/>
        </p:nvCxnSpPr>
        <p:spPr>
          <a:xfrm flipH="1" rot="10800000">
            <a:off x="5987563" y="2717201"/>
            <a:ext cx="698400" cy="219000"/>
          </a:xfrm>
          <a:prstGeom prst="straightConnector1">
            <a:avLst/>
          </a:prstGeom>
          <a:noFill/>
          <a:ln cap="flat" cmpd="sng" w="38100">
            <a:solidFill>
              <a:srgbClr val="0042AA"/>
            </a:solidFill>
            <a:prstDash val="solid"/>
            <a:miter lim="400000"/>
            <a:headEnd len="med" w="med" type="stealth"/>
            <a:tailEnd len="sm" w="sm" type="none"/>
          </a:ln>
        </p:spPr>
      </p:cxnSp>
      <p:sp>
        <p:nvSpPr>
          <p:cNvPr id="200" name="Google Shape;200;p41"/>
          <p:cNvSpPr/>
          <p:nvPr/>
        </p:nvSpPr>
        <p:spPr>
          <a:xfrm>
            <a:off x="1918163" y="4163300"/>
            <a:ext cx="5910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 Joan Lorch, Cha 1, in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Biology of the Amoeba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Kwang Jeon, ed., Academic Press, NY, 1973.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6"/>
          <p:cNvSpPr txBox="1"/>
          <p:nvPr>
            <p:ph idx="1" type="body"/>
          </p:nvPr>
        </p:nvSpPr>
        <p:spPr>
          <a:xfrm>
            <a:off x="3518725" y="1827175"/>
            <a:ext cx="3885600" cy="19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(Gojko)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GelSight</a:t>
            </a:r>
            <a:endParaRPr/>
          </a:p>
        </p:txBody>
      </p:sp>
      <p:sp>
        <p:nvSpPr>
          <p:cNvPr id="892" name="Google Shape;892;p87"/>
          <p:cNvSpPr txBox="1"/>
          <p:nvPr/>
        </p:nvSpPr>
        <p:spPr>
          <a:xfrm>
            <a:off x="372575" y="1486650"/>
            <a:ext cx="3360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Optical sensor</a:t>
            </a:r>
            <a:r>
              <a:rPr lang="en" sz="1800"/>
              <a:t> with deformable elastomer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Geometry sensing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High spatial resolution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Independent </a:t>
            </a:r>
            <a:r>
              <a:rPr lang="en" sz="1800"/>
              <a:t>from optical properties of the object</a:t>
            </a:r>
            <a:endParaRPr sz="1800"/>
          </a:p>
        </p:txBody>
      </p:sp>
      <p:sp>
        <p:nvSpPr>
          <p:cNvPr id="893" name="Google Shape;893;p87"/>
          <p:cNvSpPr txBox="1"/>
          <p:nvPr/>
        </p:nvSpPr>
        <p:spPr>
          <a:xfrm>
            <a:off x="242375" y="4517800"/>
            <a:ext cx="8699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W. Yuan, S. Dong, E. H. Adelson, GelSight: High-Resolution Robot Tactile Sensors for Estimating Geometry and Force, 2017. </a:t>
            </a:r>
            <a:endParaRPr/>
          </a:p>
        </p:txBody>
      </p:sp>
      <p:pic>
        <p:nvPicPr>
          <p:cNvPr id="894" name="Google Shape;8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238" y="2061250"/>
            <a:ext cx="4666326" cy="2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7"/>
          <p:cNvPicPr preferRelativeResize="0"/>
          <p:nvPr/>
        </p:nvPicPr>
        <p:blipFill rotWithShape="1">
          <a:blip r:embed="rId4">
            <a:alphaModFix/>
          </a:blip>
          <a:srcRect b="37041" l="0" r="0" t="3748"/>
          <a:stretch/>
        </p:blipFill>
        <p:spPr>
          <a:xfrm>
            <a:off x="4125725" y="762300"/>
            <a:ext cx="4513349" cy="11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r>
              <a:rPr lang="en"/>
              <a:t>addressed</a:t>
            </a:r>
            <a:r>
              <a:rPr lang="en"/>
              <a:t> </a:t>
            </a:r>
            <a:endParaRPr/>
          </a:p>
        </p:txBody>
      </p:sp>
      <p:sp>
        <p:nvSpPr>
          <p:cNvPr id="901" name="Google Shape;901;p88"/>
          <p:cNvSpPr txBox="1"/>
          <p:nvPr/>
        </p:nvSpPr>
        <p:spPr>
          <a:xfrm>
            <a:off x="0" y="1563750"/>
            <a:ext cx="3204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Measurement of shear force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Detecting contact area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Hardware optimization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Fabrication</a:t>
            </a:r>
            <a:endParaRPr sz="1800"/>
          </a:p>
        </p:txBody>
      </p:sp>
      <p:pic>
        <p:nvPicPr>
          <p:cNvPr id="902" name="Google Shape;9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00" y="1391275"/>
            <a:ext cx="5567648" cy="2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 Motion for Force Measurement</a:t>
            </a:r>
            <a:endParaRPr/>
          </a:p>
        </p:txBody>
      </p:sp>
      <p:pic>
        <p:nvPicPr>
          <p:cNvPr id="908" name="Google Shape;90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124" y="3271263"/>
            <a:ext cx="4408551" cy="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25" y="1178063"/>
            <a:ext cx="7443946" cy="17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9"/>
          <p:cNvSpPr txBox="1"/>
          <p:nvPr/>
        </p:nvSpPr>
        <p:spPr>
          <a:xfrm>
            <a:off x="739600" y="2928475"/>
            <a:ext cx="28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9"/>
          <p:cNvSpPr txBox="1"/>
          <p:nvPr/>
        </p:nvSpPr>
        <p:spPr>
          <a:xfrm>
            <a:off x="505900" y="2970225"/>
            <a:ext cx="31323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Magnitude of the motion is roughly proportional to force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In (b) when the shear load </a:t>
            </a:r>
            <a:r>
              <a:rPr lang="en" sz="1800"/>
              <a:t>increases until </a:t>
            </a:r>
            <a:r>
              <a:rPr lang="en" sz="1800"/>
              <a:t>slip occurs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Tactile Sensing for Object Localization</a:t>
            </a:r>
            <a:endParaRPr/>
          </a:p>
        </p:txBody>
      </p:sp>
      <p:pic>
        <p:nvPicPr>
          <p:cNvPr id="917" name="Google Shape;91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128" y="1202850"/>
            <a:ext cx="4855227" cy="2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0"/>
          <p:cNvSpPr txBox="1"/>
          <p:nvPr/>
        </p:nvSpPr>
        <p:spPr>
          <a:xfrm>
            <a:off x="387375" y="1202850"/>
            <a:ext cx="3360900" cy="3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Given known object geometry, use combinations of imprints seen in contact sensors to determine the object pose.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Once in contact with the object, place the sensors on features that will continue to give useful information for localization.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9" name="Google Shape;919;p90"/>
          <p:cNvSpPr txBox="1"/>
          <p:nvPr/>
        </p:nvSpPr>
        <p:spPr>
          <a:xfrm>
            <a:off x="269850" y="4296975"/>
            <a:ext cx="8604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 Hogan, J. Ballester, S. Dong, A. Rodriguez, Tactile Dexterity: Manipulation Primitives with Tactile Feedback, </a:t>
            </a:r>
            <a:r>
              <a:rPr i="1" lang="en"/>
              <a:t>ICRA</a:t>
            </a:r>
            <a:r>
              <a:rPr lang="en"/>
              <a:t>, 2020. 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1"/>
          <p:cNvSpPr txBox="1"/>
          <p:nvPr>
            <p:ph type="title"/>
          </p:nvPr>
        </p:nvSpPr>
        <p:spPr>
          <a:xfrm>
            <a:off x="311700" y="40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tactile-based </a:t>
            </a:r>
            <a:r>
              <a:rPr lang="en"/>
              <a:t>manipulation</a:t>
            </a:r>
            <a:endParaRPr/>
          </a:p>
        </p:txBody>
      </p:sp>
      <p:pic>
        <p:nvPicPr>
          <p:cNvPr id="925" name="Google Shape;9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375"/>
            <a:ext cx="8839199" cy="2452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6" name="Google Shape;926;p91"/>
          <p:cNvCxnSpPr/>
          <p:nvPr/>
        </p:nvCxnSpPr>
        <p:spPr>
          <a:xfrm rot="10800000">
            <a:off x="5046700" y="2978875"/>
            <a:ext cx="796500" cy="8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91"/>
          <p:cNvSpPr txBox="1"/>
          <p:nvPr/>
        </p:nvSpPr>
        <p:spPr>
          <a:xfrm>
            <a:off x="5345975" y="3818700"/>
            <a:ext cx="1642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GelSlim palms</a:t>
            </a:r>
            <a:endParaRPr/>
          </a:p>
        </p:txBody>
      </p:sp>
      <p:sp>
        <p:nvSpPr>
          <p:cNvPr id="928" name="Google Shape;928;p91"/>
          <p:cNvSpPr txBox="1"/>
          <p:nvPr/>
        </p:nvSpPr>
        <p:spPr>
          <a:xfrm>
            <a:off x="7245600" y="4456775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[Hogan, et. al. ‘17]</a:t>
            </a:r>
            <a:endParaRPr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92" title="Tactile Dexterity Clip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Slip - translation</a:t>
            </a:r>
            <a:endParaRPr/>
          </a:p>
        </p:txBody>
      </p:sp>
      <p:pic>
        <p:nvPicPr>
          <p:cNvPr id="939" name="Google Shape;9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713" y="4216762"/>
            <a:ext cx="24230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00" y="1392150"/>
            <a:ext cx="8555950" cy="18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475" y="3417437"/>
            <a:ext cx="1664458" cy="1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3"/>
          <p:cNvSpPr txBox="1"/>
          <p:nvPr/>
        </p:nvSpPr>
        <p:spPr>
          <a:xfrm>
            <a:off x="1028700" y="3601150"/>
            <a:ext cx="275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marker displacement nonhomogeneity</a:t>
            </a:r>
            <a:endParaRPr/>
          </a:p>
        </p:txBody>
      </p:sp>
      <p:sp>
        <p:nvSpPr>
          <p:cNvPr id="943" name="Google Shape;943;p93"/>
          <p:cNvSpPr/>
          <p:nvPr/>
        </p:nvSpPr>
        <p:spPr>
          <a:xfrm>
            <a:off x="4197725" y="4086463"/>
            <a:ext cx="1090800" cy="27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Slip - rotation</a:t>
            </a:r>
            <a:endParaRPr/>
          </a:p>
        </p:txBody>
      </p:sp>
      <p:pic>
        <p:nvPicPr>
          <p:cNvPr id="949" name="Google Shape;9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1250"/>
            <a:ext cx="8839202" cy="2811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4"/>
          <p:cNvSpPr txBox="1"/>
          <p:nvPr/>
        </p:nvSpPr>
        <p:spPr>
          <a:xfrm>
            <a:off x="152400" y="4288525"/>
            <a:ext cx="36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Slip again occurs at the </a:t>
            </a:r>
            <a:r>
              <a:rPr lang="en"/>
              <a:t>periphery</a:t>
            </a:r>
            <a:r>
              <a:rPr lang="en"/>
              <a:t> first</a:t>
            </a:r>
            <a:endParaRPr/>
          </a:p>
        </p:txBody>
      </p:sp>
      <p:grpSp>
        <p:nvGrpSpPr>
          <p:cNvPr id="951" name="Google Shape;951;p94"/>
          <p:cNvGrpSpPr/>
          <p:nvPr/>
        </p:nvGrpSpPr>
        <p:grpSpPr>
          <a:xfrm>
            <a:off x="3479850" y="3264614"/>
            <a:ext cx="4703175" cy="1702026"/>
            <a:chOff x="3808500" y="3234764"/>
            <a:chExt cx="4703175" cy="1702026"/>
          </a:xfrm>
        </p:grpSpPr>
        <p:pic>
          <p:nvPicPr>
            <p:cNvPr id="952" name="Google Shape;952;p94"/>
            <p:cNvPicPr preferRelativeResize="0"/>
            <p:nvPr/>
          </p:nvPicPr>
          <p:blipFill rotWithShape="1">
            <a:blip r:embed="rId4">
              <a:alphaModFix/>
            </a:blip>
            <a:srcRect b="0" l="0" r="49934" t="41252"/>
            <a:stretch/>
          </p:blipFill>
          <p:spPr>
            <a:xfrm>
              <a:off x="3808500" y="3234764"/>
              <a:ext cx="3726976" cy="1702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94"/>
            <p:cNvSpPr txBox="1"/>
            <p:nvPr/>
          </p:nvSpPr>
          <p:spPr>
            <a:xfrm>
              <a:off x="7535475" y="4180825"/>
              <a:ext cx="976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Human finger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Slip </a:t>
            </a:r>
            <a:r>
              <a:rPr lang="en"/>
              <a:t>S</a:t>
            </a:r>
            <a:r>
              <a:rPr lang="en"/>
              <a:t>ensing to </a:t>
            </a:r>
            <a:r>
              <a:rPr lang="en"/>
              <a:t>D</a:t>
            </a:r>
            <a:r>
              <a:rPr lang="en"/>
              <a:t>etect </a:t>
            </a:r>
            <a:r>
              <a:rPr lang="en"/>
              <a:t>O</a:t>
            </a:r>
            <a:r>
              <a:rPr lang="en"/>
              <a:t>ff-</a:t>
            </a:r>
            <a:r>
              <a:rPr lang="en"/>
              <a:t>N</a:t>
            </a:r>
            <a:r>
              <a:rPr lang="en"/>
              <a:t>ominal </a:t>
            </a:r>
            <a:r>
              <a:rPr lang="en"/>
              <a:t>E</a:t>
            </a:r>
            <a:r>
              <a:rPr lang="en"/>
              <a:t>vents</a:t>
            </a:r>
            <a:endParaRPr/>
          </a:p>
        </p:txBody>
      </p:sp>
      <p:pic>
        <p:nvPicPr>
          <p:cNvPr id="959" name="Google Shape;9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425" y="1131925"/>
            <a:ext cx="332032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7310875" y="4708400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[Hogan, et. al. ‘17]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6"/>
          <p:cNvSpPr txBox="1"/>
          <p:nvPr/>
        </p:nvSpPr>
        <p:spPr>
          <a:xfrm>
            <a:off x="120650" y="139700"/>
            <a:ext cx="603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From sensed quantities to information</a:t>
            </a:r>
            <a:endParaRPr sz="2800"/>
          </a:p>
        </p:txBody>
      </p:sp>
      <p:pic>
        <p:nvPicPr>
          <p:cNvPr descr="bubble_diagram1.pdf" id="966" name="Google Shape;96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4425"/>
            <a:ext cx="6315076" cy="39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6"/>
          <p:cNvSpPr txBox="1"/>
          <p:nvPr/>
        </p:nvSpPr>
        <p:spPr>
          <a:xfrm>
            <a:off x="1334425" y="825500"/>
            <a:ext cx="774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/>
          </a:p>
        </p:txBody>
      </p:sp>
      <p:sp>
        <p:nvSpPr>
          <p:cNvPr id="968" name="Google Shape;968;p96"/>
          <p:cNvSpPr txBox="1"/>
          <p:nvPr/>
        </p:nvSpPr>
        <p:spPr>
          <a:xfrm>
            <a:off x="2259900" y="838200"/>
            <a:ext cx="15501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sz="1600"/>
          </a:p>
        </p:txBody>
      </p:sp>
      <p:sp>
        <p:nvSpPr>
          <p:cNvPr id="969" name="Google Shape;969;p96"/>
          <p:cNvSpPr txBox="1"/>
          <p:nvPr/>
        </p:nvSpPr>
        <p:spPr>
          <a:xfrm>
            <a:off x="3661200" y="750900"/>
            <a:ext cx="1219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en" sz="1600">
                <a:solidFill>
                  <a:srgbClr val="0042AA"/>
                </a:solidFill>
              </a:rPr>
              <a:t>-</a:t>
            </a: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970" name="Google Shape;970;p96"/>
          <p:cNvSpPr txBox="1"/>
          <p:nvPr/>
        </p:nvSpPr>
        <p:spPr>
          <a:xfrm>
            <a:off x="5085525" y="884250"/>
            <a:ext cx="1423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interpretation</a:t>
            </a:r>
            <a:endParaRPr sz="1600"/>
          </a:p>
        </p:txBody>
      </p:sp>
      <p:sp>
        <p:nvSpPr>
          <p:cNvPr id="971" name="Google Shape;971;p96"/>
          <p:cNvSpPr txBox="1"/>
          <p:nvPr/>
        </p:nvSpPr>
        <p:spPr>
          <a:xfrm>
            <a:off x="6508725" y="462325"/>
            <a:ext cx="1314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high-level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00" u="none" cap="none" strike="noStrike">
                <a:solidFill>
                  <a:srgbClr val="0042AA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600"/>
          </a:p>
        </p:txBody>
      </p:sp>
      <p:sp>
        <p:nvSpPr>
          <p:cNvPr id="972" name="Google Shape;972;p96"/>
          <p:cNvSpPr/>
          <p:nvPr/>
        </p:nvSpPr>
        <p:spPr>
          <a:xfrm>
            <a:off x="1202425" y="2893675"/>
            <a:ext cx="1038900" cy="685800"/>
          </a:xfrm>
          <a:prstGeom prst="rect">
            <a:avLst/>
          </a:prstGeom>
          <a:noFill/>
          <a:ln cap="flat" cmpd="sng" w="19050">
            <a:solidFill>
              <a:srgbClr val="00D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6"/>
          <p:cNvSpPr/>
          <p:nvPr/>
        </p:nvSpPr>
        <p:spPr>
          <a:xfrm>
            <a:off x="2490825" y="2637600"/>
            <a:ext cx="2594700" cy="1136700"/>
          </a:xfrm>
          <a:prstGeom prst="rect">
            <a:avLst/>
          </a:prstGeom>
          <a:noFill/>
          <a:ln cap="flat" cmpd="sng" w="19050">
            <a:solidFill>
              <a:srgbClr val="00D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6"/>
          <p:cNvSpPr/>
          <p:nvPr/>
        </p:nvSpPr>
        <p:spPr>
          <a:xfrm>
            <a:off x="5187225" y="2343975"/>
            <a:ext cx="1219800" cy="1386600"/>
          </a:xfrm>
          <a:prstGeom prst="rect">
            <a:avLst/>
          </a:prstGeom>
          <a:noFill/>
          <a:ln cap="flat" cmpd="sng" w="19050">
            <a:solidFill>
              <a:srgbClr val="00D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6627075" y="2893675"/>
            <a:ext cx="1077300" cy="774300"/>
          </a:xfrm>
          <a:prstGeom prst="rect">
            <a:avLst/>
          </a:prstGeom>
          <a:noFill/>
          <a:ln cap="flat" cmpd="sng" w="19050">
            <a:solidFill>
              <a:srgbClr val="00D2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6"/>
          <p:cNvSpPr/>
          <p:nvPr/>
        </p:nvSpPr>
        <p:spPr>
          <a:xfrm>
            <a:off x="3670575" y="2010025"/>
            <a:ext cx="1219800" cy="561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96"/>
          <p:cNvSpPr/>
          <p:nvPr/>
        </p:nvSpPr>
        <p:spPr>
          <a:xfrm>
            <a:off x="5234875" y="3876775"/>
            <a:ext cx="1219800" cy="602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6"/>
          <p:cNvSpPr/>
          <p:nvPr/>
        </p:nvSpPr>
        <p:spPr>
          <a:xfrm>
            <a:off x="3699675" y="3916975"/>
            <a:ext cx="1314000" cy="561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6"/>
          <p:cNvSpPr/>
          <p:nvPr/>
        </p:nvSpPr>
        <p:spPr>
          <a:xfrm>
            <a:off x="6555825" y="1064425"/>
            <a:ext cx="1219800" cy="1755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6"/>
          <p:cNvSpPr/>
          <p:nvPr/>
        </p:nvSpPr>
        <p:spPr>
          <a:xfrm>
            <a:off x="6627075" y="3818775"/>
            <a:ext cx="1038900" cy="1191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6"/>
          <p:cNvSpPr/>
          <p:nvPr/>
        </p:nvSpPr>
        <p:spPr>
          <a:xfrm>
            <a:off x="5277675" y="1278400"/>
            <a:ext cx="1038900" cy="774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</a:t>
            </a:r>
            <a:endParaRPr/>
          </a:p>
        </p:txBody>
      </p:sp>
      <p:sp>
        <p:nvSpPr>
          <p:cNvPr id="987" name="Google Shape;987;p97"/>
          <p:cNvSpPr txBox="1"/>
          <p:nvPr/>
        </p:nvSpPr>
        <p:spPr>
          <a:xfrm>
            <a:off x="1020200" y="1333025"/>
            <a:ext cx="24174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Low-cost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Open-source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 sz="1800"/>
              <a:t>Compact</a:t>
            </a:r>
            <a:endParaRPr b="1" sz="1800"/>
          </a:p>
        </p:txBody>
      </p:sp>
      <p:pic>
        <p:nvPicPr>
          <p:cNvPr id="988" name="Google Shape;9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50" y="2821325"/>
            <a:ext cx="3224124" cy="21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97"/>
          <p:cNvPicPr preferRelativeResize="0"/>
          <p:nvPr/>
        </p:nvPicPr>
        <p:blipFill rotWithShape="1">
          <a:blip r:embed="rId4">
            <a:alphaModFix/>
          </a:blip>
          <a:srcRect b="23960" l="0" r="0" t="0"/>
          <a:stretch/>
        </p:blipFill>
        <p:spPr>
          <a:xfrm>
            <a:off x="4910973" y="3610999"/>
            <a:ext cx="3156750" cy="14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950" y="489275"/>
            <a:ext cx="3518800" cy="1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600" y="2314312"/>
            <a:ext cx="3549499" cy="11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 - marble rolling</a:t>
            </a:r>
            <a:endParaRPr/>
          </a:p>
        </p:txBody>
      </p:sp>
      <p:pic>
        <p:nvPicPr>
          <p:cNvPr id="997" name="Google Shape;9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00" y="1017725"/>
            <a:ext cx="81629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 - marble rolling</a:t>
            </a:r>
            <a:endParaRPr/>
          </a:p>
        </p:txBody>
      </p:sp>
      <p:pic>
        <p:nvPicPr>
          <p:cNvPr id="1003" name="Google Shape;1003;p99"/>
          <p:cNvPicPr preferRelativeResize="0"/>
          <p:nvPr/>
        </p:nvPicPr>
        <p:blipFill rotWithShape="1">
          <a:blip r:embed="rId3">
            <a:alphaModFix/>
          </a:blip>
          <a:srcRect b="35467" l="0" r="0" t="0"/>
          <a:stretch/>
        </p:blipFill>
        <p:spPr>
          <a:xfrm>
            <a:off x="3775650" y="1353900"/>
            <a:ext cx="4800176" cy="32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9"/>
          <p:cNvSpPr txBox="1"/>
          <p:nvPr/>
        </p:nvSpPr>
        <p:spPr>
          <a:xfrm>
            <a:off x="83175" y="1900263"/>
            <a:ext cx="3360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Proposed approach provides a more effective controller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However, due to control noise and difficulty of the task, there is 75% success rate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</a:t>
            </a:r>
            <a:r>
              <a:rPr lang="en"/>
              <a:t>remaining</a:t>
            </a:r>
            <a:r>
              <a:rPr lang="en"/>
              <a:t> slides - see how many of them we really want to do this week. This week should focus mainly on the sensor - how it works, what information it can provide,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Ideally make a backward reference to slide 15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Up a Manipulation Task</a:t>
            </a:r>
            <a:endParaRPr/>
          </a:p>
        </p:txBody>
      </p:sp>
      <p:pic>
        <p:nvPicPr>
          <p:cNvPr id="1016" name="Google Shape;101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50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01"/>
          <p:cNvSpPr txBox="1"/>
          <p:nvPr/>
        </p:nvSpPr>
        <p:spPr>
          <a:xfrm>
            <a:off x="7310875" y="4708400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[Hogan, et. al. ‘17]</a:t>
            </a:r>
            <a:endParaRPr i="1"/>
          </a:p>
        </p:txBody>
      </p:sp>
      <p:sp>
        <p:nvSpPr>
          <p:cNvPr id="1018" name="Google Shape;1018;p101"/>
          <p:cNvSpPr txBox="1"/>
          <p:nvPr/>
        </p:nvSpPr>
        <p:spPr>
          <a:xfrm>
            <a:off x="269850" y="3775425"/>
            <a:ext cx="86043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Tactile feedback localizes object to allow planning a nominal contact trajectory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grasp equation, friction constraints to design stable end-effector trajectory to track the contact trajectory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an </a:t>
            </a:r>
            <a:r>
              <a:rPr lang="en"/>
              <a:t>E</a:t>
            </a:r>
            <a:r>
              <a:rPr lang="en"/>
              <a:t>nd-</a:t>
            </a:r>
            <a:r>
              <a:rPr lang="en"/>
              <a:t>E</a:t>
            </a:r>
            <a:r>
              <a:rPr lang="en"/>
              <a:t>ffector </a:t>
            </a:r>
            <a:r>
              <a:rPr lang="en"/>
              <a:t>T</a:t>
            </a:r>
            <a:r>
              <a:rPr lang="en"/>
              <a:t>rajectory</a:t>
            </a:r>
            <a:endParaRPr/>
          </a:p>
        </p:txBody>
      </p:sp>
      <p:pic>
        <p:nvPicPr>
          <p:cNvPr id="1024" name="Google Shape;10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839198" cy="232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0" y="3305925"/>
            <a:ext cx="1813700" cy="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475" y="3582487"/>
            <a:ext cx="2217450" cy="4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0475" y="4148850"/>
            <a:ext cx="1274725" cy="3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2"/>
          <p:cNvSpPr txBox="1"/>
          <p:nvPr/>
        </p:nvSpPr>
        <p:spPr>
          <a:xfrm>
            <a:off x="6340175" y="3651325"/>
            <a:ext cx="2537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Object, palm poses </a:t>
            </a:r>
            <a:endParaRPr/>
          </a:p>
        </p:txBody>
      </p:sp>
      <p:sp>
        <p:nvSpPr>
          <p:cNvPr id="1029" name="Google Shape;1029;p102"/>
          <p:cNvSpPr txBox="1"/>
          <p:nvPr/>
        </p:nvSpPr>
        <p:spPr>
          <a:xfrm>
            <a:off x="6341270" y="4118775"/>
            <a:ext cx="2537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point wrenches</a:t>
            </a:r>
            <a:endParaRPr/>
          </a:p>
        </p:txBody>
      </p:sp>
      <p:pic>
        <p:nvPicPr>
          <p:cNvPr id="1030" name="Google Shape;1030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145" y="4607700"/>
            <a:ext cx="1574454" cy="3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2"/>
          <p:cNvSpPr txBox="1"/>
          <p:nvPr/>
        </p:nvSpPr>
        <p:spPr>
          <a:xfrm>
            <a:off x="6340170" y="4607700"/>
            <a:ext cx="2537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and tangential forces</a:t>
            </a:r>
            <a:endParaRPr/>
          </a:p>
        </p:txBody>
      </p:sp>
      <p:pic>
        <p:nvPicPr>
          <p:cNvPr id="1032" name="Google Shape;1032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002" y="3906113"/>
            <a:ext cx="1574450" cy="66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5150" y="4668712"/>
            <a:ext cx="590350" cy="244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02"/>
          <p:cNvSpPr txBox="1"/>
          <p:nvPr/>
        </p:nvSpPr>
        <p:spPr>
          <a:xfrm>
            <a:off x="1635925" y="4607700"/>
            <a:ext cx="2537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point contacts)</a:t>
            </a:r>
            <a:endParaRPr/>
          </a:p>
        </p:txBody>
      </p:sp>
      <p:sp>
        <p:nvSpPr>
          <p:cNvPr id="1035" name="Google Shape;1035;p102"/>
          <p:cNvSpPr/>
          <p:nvPr/>
        </p:nvSpPr>
        <p:spPr>
          <a:xfrm>
            <a:off x="1450225" y="4832925"/>
            <a:ext cx="185700" cy="1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02"/>
          <p:cNvSpPr/>
          <p:nvPr/>
        </p:nvSpPr>
        <p:spPr>
          <a:xfrm>
            <a:off x="3890975" y="4423574"/>
            <a:ext cx="185700" cy="1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02"/>
          <p:cNvSpPr txBox="1"/>
          <p:nvPr/>
        </p:nvSpPr>
        <p:spPr>
          <a:xfrm>
            <a:off x="1069000" y="-27075"/>
            <a:ext cx="50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review this the last week for motion planning. For this week </a:t>
            </a:r>
            <a:r>
              <a:rPr lang="en"/>
              <a:t>focus</a:t>
            </a:r>
            <a:r>
              <a:rPr lang="en"/>
              <a:t> on the sensing aspect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33" y="876125"/>
            <a:ext cx="4651943" cy="21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3"/>
          <p:cNvSpPr/>
          <p:nvPr/>
        </p:nvSpPr>
        <p:spPr>
          <a:xfrm>
            <a:off x="258850" y="3058625"/>
            <a:ext cx="4405800" cy="197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03"/>
          <p:cNvSpPr/>
          <p:nvPr/>
        </p:nvSpPr>
        <p:spPr>
          <a:xfrm>
            <a:off x="289150" y="1107525"/>
            <a:ext cx="3677100" cy="18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Stability Margin after Slip</a:t>
            </a:r>
            <a:endParaRPr/>
          </a:p>
        </p:txBody>
      </p:sp>
      <p:sp>
        <p:nvSpPr>
          <p:cNvPr id="1046" name="Google Shape;1046;p103"/>
          <p:cNvSpPr txBox="1"/>
          <p:nvPr/>
        </p:nvSpPr>
        <p:spPr>
          <a:xfrm>
            <a:off x="7310875" y="4708400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[Hogan, et. al. ‘17]</a:t>
            </a:r>
            <a:endParaRPr i="1"/>
          </a:p>
        </p:txBody>
      </p:sp>
      <p:pic>
        <p:nvPicPr>
          <p:cNvPr id="1047" name="Google Shape;104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0" y="1181025"/>
            <a:ext cx="3104749" cy="16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25" y="3148025"/>
            <a:ext cx="4049250" cy="18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03"/>
          <p:cNvSpPr txBox="1"/>
          <p:nvPr/>
        </p:nvSpPr>
        <p:spPr>
          <a:xfrm>
            <a:off x="2749425" y="2542075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06666"/>
                </a:solidFill>
              </a:rPr>
              <a:t>Nonconvex</a:t>
            </a:r>
            <a:endParaRPr i="1">
              <a:solidFill>
                <a:srgbClr val="E06666"/>
              </a:solidFill>
            </a:endParaRPr>
          </a:p>
        </p:txBody>
      </p:sp>
      <p:sp>
        <p:nvSpPr>
          <p:cNvPr id="1050" name="Google Shape;1050;p103"/>
          <p:cNvSpPr txBox="1"/>
          <p:nvPr/>
        </p:nvSpPr>
        <p:spPr>
          <a:xfrm>
            <a:off x="3627425" y="4647325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D9EEB"/>
                </a:solidFill>
              </a:rPr>
              <a:t>Convex</a:t>
            </a:r>
            <a:endParaRPr i="1">
              <a:solidFill>
                <a:srgbClr val="6D9EEB"/>
              </a:solidFill>
            </a:endParaRPr>
          </a:p>
        </p:txBody>
      </p:sp>
      <p:sp>
        <p:nvSpPr>
          <p:cNvPr id="1051" name="Google Shape;1051;p103"/>
          <p:cNvSpPr txBox="1"/>
          <p:nvPr/>
        </p:nvSpPr>
        <p:spPr>
          <a:xfrm>
            <a:off x="2135325" y="4035900"/>
            <a:ext cx="2248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Linearize grasp equation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1052" name="Google Shape;1052;p103"/>
          <p:cNvSpPr txBox="1"/>
          <p:nvPr/>
        </p:nvSpPr>
        <p:spPr>
          <a:xfrm>
            <a:off x="2102600" y="3115738"/>
            <a:ext cx="27204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Approximate stability margin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053" name="Google Shape;1053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750" y="3415275"/>
            <a:ext cx="1447825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3"/>
          <p:cNvSpPr txBox="1"/>
          <p:nvPr/>
        </p:nvSpPr>
        <p:spPr>
          <a:xfrm>
            <a:off x="6856963" y="3415275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palm poses</a:t>
            </a:r>
            <a:endParaRPr/>
          </a:p>
        </p:txBody>
      </p:sp>
      <p:sp>
        <p:nvSpPr>
          <p:cNvPr id="1055" name="Google Shape;1055;p103"/>
          <p:cNvSpPr txBox="1"/>
          <p:nvPr/>
        </p:nvSpPr>
        <p:spPr>
          <a:xfrm>
            <a:off x="5165763" y="4004600"/>
            <a:ext cx="366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</a:t>
            </a:r>
            <a:r>
              <a:rPr i="1" lang="en">
                <a:solidFill>
                  <a:srgbClr val="222222"/>
                </a:solidFill>
                <a:highlight>
                  <a:srgbClr val="F9F9F9"/>
                </a:highlight>
              </a:rPr>
              <a:t>α</a:t>
            </a:r>
            <a:r>
              <a:rPr lang="en"/>
              <a:t> as the tolerable decrease in normal force before slip</a:t>
            </a:r>
            <a:endParaRPr/>
          </a:p>
        </p:txBody>
      </p:sp>
      <p:sp>
        <p:nvSpPr>
          <p:cNvPr id="1056" name="Google Shape;1056;p103"/>
          <p:cNvSpPr/>
          <p:nvPr/>
        </p:nvSpPr>
        <p:spPr>
          <a:xfrm>
            <a:off x="2729375" y="4806950"/>
            <a:ext cx="185700" cy="1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03"/>
          <p:cNvSpPr/>
          <p:nvPr/>
        </p:nvSpPr>
        <p:spPr>
          <a:xfrm>
            <a:off x="5075675" y="3312850"/>
            <a:ext cx="185700" cy="1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03"/>
          <p:cNvSpPr/>
          <p:nvPr/>
        </p:nvSpPr>
        <p:spPr>
          <a:xfrm>
            <a:off x="5452350" y="3312850"/>
            <a:ext cx="185700" cy="1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Stability Margin after Slip</a:t>
            </a:r>
            <a:endParaRPr/>
          </a:p>
        </p:txBody>
      </p:sp>
      <p:sp>
        <p:nvSpPr>
          <p:cNvPr id="1064" name="Google Shape;1064;p104"/>
          <p:cNvSpPr txBox="1"/>
          <p:nvPr/>
        </p:nvSpPr>
        <p:spPr>
          <a:xfrm>
            <a:off x="7310875" y="4708400"/>
            <a:ext cx="1746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[Hogan, et. al. ‘17]</a:t>
            </a:r>
            <a:endParaRPr i="1"/>
          </a:p>
        </p:txBody>
      </p:sp>
      <p:pic>
        <p:nvPicPr>
          <p:cNvPr id="1065" name="Google Shape;10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75" y="1017725"/>
            <a:ext cx="67928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for Week 8   </a:t>
            </a:r>
            <a:r>
              <a:rPr lang="en" sz="2400"/>
              <a:t>(the ultimate assignment...)</a:t>
            </a:r>
            <a:endParaRPr b="1" sz="2400"/>
          </a:p>
        </p:txBody>
      </p:sp>
      <p:pic>
        <p:nvPicPr>
          <p:cNvPr id="1071" name="Google Shape;107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250" y="1231925"/>
            <a:ext cx="4094050" cy="32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5"/>
          <p:cNvSpPr txBox="1"/>
          <p:nvPr/>
        </p:nvSpPr>
        <p:spPr>
          <a:xfrm>
            <a:off x="304025" y="622050"/>
            <a:ext cx="44028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consider </a:t>
            </a: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intrinsic contact sensing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and, more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“Sim2Real” problem of tactile sensing: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114300" rtl="0" algn="l">
              <a:lnSpc>
                <a:spcPct val="10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Tactile data are inherently somewhat noisy due to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phenomena (slipping, rolling, making/breaking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contact, vibrations, etc.)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1143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reconstruction of desired quantities -- like the trajectory of a contact patch during manipulation -- can be challenging.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1143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“clean” and “noisy” tactile data and you write a program to do the </a:t>
            </a: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intrinsic contact sensing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(ICS) solution and examine the effects of noise.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11430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output results with the given simulated input.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/>
        </p:nvSpPr>
        <p:spPr>
          <a:xfrm>
            <a:off x="200450" y="78675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Human mechanoreceptors</a:t>
            </a:r>
            <a:endParaRPr sz="2800"/>
          </a:p>
        </p:txBody>
      </p:sp>
      <p:pic>
        <p:nvPicPr>
          <p:cNvPr descr="Mechanoreceptors.pdf" id="213" name="Google Shape;2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00" y="743300"/>
            <a:ext cx="6014351" cy="2237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43"/>
          <p:cNvGraphicFramePr/>
          <p:nvPr/>
        </p:nvGraphicFramePr>
        <p:xfrm>
          <a:off x="326600" y="31246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{A8327BD3-8891-435A-930D-648795003CFA}</a:tableStyleId>
              </a:tblPr>
              <a:tblGrid>
                <a:gridCol w="2667250"/>
                <a:gridCol w="1248700"/>
                <a:gridCol w="2398850"/>
                <a:gridCol w="1938800"/>
              </a:tblGrid>
              <a:tr h="24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000000"/>
                          </a:solidFill>
                        </a:rPr>
                        <a:t>Receptor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000000"/>
                          </a:solidFill>
                        </a:rPr>
                        <a:t>receptive field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000000"/>
                          </a:solidFill>
                        </a:rPr>
                        <a:t>frequency range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000000"/>
                          </a:solidFill>
                        </a:rPr>
                        <a:t>sensed quantity</a:t>
                      </a:r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 marT="50800" marB="50800" marR="50800" marL="50800" anchor="ctr">
                    <a:solidFill>
                      <a:srgbClr val="FFFC79">
                        <a:alpha val="40000"/>
                      </a:srgbClr>
                    </a:solidFill>
                  </a:tcPr>
                </a:tc>
              </a:tr>
              <a:tr h="49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FA-I Meissner corpuscles 140/cm^2 fingertips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3-4mm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5-60 Hz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dynamic skin deformation</a:t>
                      </a:r>
                      <a:endParaRPr sz="1200"/>
                    </a:p>
                  </a:txBody>
                  <a:tcPr marT="50800" marB="50800" marR="50800" marL="50800" anchor="ctr"/>
                </a:tc>
              </a:tr>
              <a:tr h="40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SA-I Merkel endings</a:t>
                      </a:r>
                      <a:br>
                        <a:rPr lang="en" sz="1200" u="none" cap="none" strike="noStrike"/>
                      </a:br>
                      <a:r>
                        <a:rPr lang="en" sz="1200" u="none" cap="none" strike="noStrike"/>
                        <a:t>70/cm^2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3-4mm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0-5 Hz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compressive stresses</a:t>
                      </a:r>
                      <a:endParaRPr sz="1200"/>
                    </a:p>
                  </a:txBody>
                  <a:tcPr marT="50800" marB="50800" marR="50800" marL="50800" anchor="ctr"/>
                </a:tc>
              </a:tr>
              <a:tr h="40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FA-II Pacini corpuscles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&gt;20mm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50-500+ Hz (peak sensitivity ~250 Hz)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vibration</a:t>
                      </a:r>
                      <a:endParaRPr sz="1200"/>
                    </a:p>
                  </a:txBody>
                  <a:tcPr marT="50800" marB="50800" marR="50800" marL="50800" anchor="ctr"/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SA-II  Ruffini endings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&gt;10mm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0-10 Hz</a:t>
                      </a:r>
                      <a:endParaRPr sz="1200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directional skin stretch</a:t>
                      </a:r>
                      <a:endParaRPr sz="1200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15" name="Google Shape;215;p43"/>
          <p:cNvSpPr txBox="1"/>
          <p:nvPr/>
        </p:nvSpPr>
        <p:spPr>
          <a:xfrm>
            <a:off x="6641400" y="1957150"/>
            <a:ext cx="23685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M. R. </a:t>
            </a:r>
            <a:r>
              <a:rPr lang="en" sz="1200"/>
              <a:t>Cutkosky, J. Ulmen, “Dynamic Tactile Sensing,” </a:t>
            </a:r>
            <a:r>
              <a:rPr lang="en" sz="1200">
                <a:solidFill>
                  <a:srgbClr val="2E2D29"/>
                </a:solidFill>
              </a:rPr>
              <a:t>in </a:t>
            </a:r>
            <a:r>
              <a:rPr i="1" lang="en" sz="1200">
                <a:solidFill>
                  <a:srgbClr val="2E2D29"/>
                </a:solidFill>
              </a:rPr>
              <a:t>The Human Hand: A Source of Inspiration for Robotic Hands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2014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/>
        </p:nvSpPr>
        <p:spPr>
          <a:xfrm>
            <a:off x="200450" y="78675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Mapping</a:t>
            </a:r>
            <a:r>
              <a:rPr lang="en" sz="2800"/>
              <a:t> mechanoreceptors</a:t>
            </a:r>
            <a:endParaRPr sz="2800"/>
          </a:p>
        </p:txBody>
      </p:sp>
      <p:pic>
        <p:nvPicPr>
          <p:cNvPr descr="droppedImage.pdf" id="221" name="Google Shape;2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542" y="203638"/>
            <a:ext cx="3068833" cy="4736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chanoreceptors.pdf" id="222" name="Google Shape;222;p44"/>
          <p:cNvPicPr preferRelativeResize="0"/>
          <p:nvPr/>
        </p:nvPicPr>
        <p:blipFill rotWithShape="1">
          <a:blip r:embed="rId4">
            <a:alphaModFix/>
          </a:blip>
          <a:srcRect b="0" l="13726" r="14742" t="0"/>
          <a:stretch/>
        </p:blipFill>
        <p:spPr>
          <a:xfrm>
            <a:off x="354650" y="1446975"/>
            <a:ext cx="5111623" cy="2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/>
          <p:nvPr/>
        </p:nvSpPr>
        <p:spPr>
          <a:xfrm rot="-115951">
            <a:off x="2612175" y="804184"/>
            <a:ext cx="3066514" cy="19200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44" y="17046"/>
                  <a:pt x="2217" y="14595"/>
                  <a:pt x="2217" y="14595"/>
                </a:cubicBezTo>
                <a:lnTo>
                  <a:pt x="5364" y="11209"/>
                </a:lnTo>
                <a:lnTo>
                  <a:pt x="16164" y="5021"/>
                </a:lnTo>
                <a:lnTo>
                  <a:pt x="21600" y="0"/>
                </a:lnTo>
              </a:path>
            </a:pathLst>
          </a:custGeom>
          <a:noFill/>
          <a:ln cap="flat" cmpd="sng" w="38100">
            <a:solidFill>
              <a:srgbClr val="009051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Gill Sans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44"/>
          <p:cNvSpPr/>
          <p:nvPr/>
        </p:nvSpPr>
        <p:spPr>
          <a:xfrm>
            <a:off x="3354725" y="1706650"/>
            <a:ext cx="2281176" cy="865107"/>
          </a:xfrm>
          <a:custGeom>
            <a:rect b="b" l="l" r="r" t="t"/>
            <a:pathLst>
              <a:path extrusionOk="0" h="21144" w="21600">
                <a:moveTo>
                  <a:pt x="0" y="21144"/>
                </a:moveTo>
                <a:cubicBezTo>
                  <a:pt x="1151" y="16651"/>
                  <a:pt x="2473" y="9589"/>
                  <a:pt x="3487" y="7530"/>
                </a:cubicBezTo>
                <a:cubicBezTo>
                  <a:pt x="4910" y="4639"/>
                  <a:pt x="9717" y="1153"/>
                  <a:pt x="11531" y="364"/>
                </a:cubicBezTo>
                <a:cubicBezTo>
                  <a:pt x="13420" y="-456"/>
                  <a:pt x="18391" y="364"/>
                  <a:pt x="20326" y="364"/>
                </a:cubicBezTo>
                <a:cubicBezTo>
                  <a:pt x="20607" y="364"/>
                  <a:pt x="21180" y="364"/>
                  <a:pt x="21600" y="364"/>
                </a:cubicBezTo>
              </a:path>
            </a:pathLst>
          </a:custGeom>
          <a:noFill/>
          <a:ln cap="flat" cmpd="sng" w="38100">
            <a:solidFill>
              <a:srgbClr val="531B93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Gill Sans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44"/>
          <p:cNvSpPr/>
          <p:nvPr/>
        </p:nvSpPr>
        <p:spPr>
          <a:xfrm rot="-257800">
            <a:off x="3223065" y="3385342"/>
            <a:ext cx="2451307" cy="345241"/>
          </a:xfrm>
          <a:custGeom>
            <a:rect b="b" l="l" r="r" t="t"/>
            <a:pathLst>
              <a:path extrusionOk="0" h="21134" w="21600">
                <a:moveTo>
                  <a:pt x="0" y="5638"/>
                </a:moveTo>
                <a:cubicBezTo>
                  <a:pt x="937" y="7579"/>
                  <a:pt x="2178" y="10415"/>
                  <a:pt x="2838" y="11521"/>
                </a:cubicBezTo>
                <a:cubicBezTo>
                  <a:pt x="4354" y="14057"/>
                  <a:pt x="8456" y="20623"/>
                  <a:pt x="10108" y="21081"/>
                </a:cubicBezTo>
                <a:cubicBezTo>
                  <a:pt x="11982" y="21600"/>
                  <a:pt x="17466" y="18212"/>
                  <a:pt x="18900" y="14952"/>
                </a:cubicBezTo>
                <a:cubicBezTo>
                  <a:pt x="19812" y="12879"/>
                  <a:pt x="20709" y="4934"/>
                  <a:pt x="21600" y="0"/>
                </a:cubicBezTo>
              </a:path>
            </a:pathLst>
          </a:custGeom>
          <a:noFill/>
          <a:ln cap="flat" cmpd="sng" w="38100">
            <a:solidFill>
              <a:srgbClr val="FA9102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Gill Sans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44"/>
          <p:cNvSpPr/>
          <p:nvPr/>
        </p:nvSpPr>
        <p:spPr>
          <a:xfrm rot="-1291274">
            <a:off x="4510108" y="2877335"/>
            <a:ext cx="916619" cy="141922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223" y="2376"/>
                  <a:pt x="252" y="5649"/>
                  <a:pt x="675" y="7200"/>
                </a:cubicBezTo>
                <a:cubicBezTo>
                  <a:pt x="1275" y="9403"/>
                  <a:pt x="3260" y="15304"/>
                  <a:pt x="5175" y="17004"/>
                </a:cubicBezTo>
                <a:cubicBezTo>
                  <a:pt x="6577" y="18248"/>
                  <a:pt x="12345" y="20604"/>
                  <a:pt x="14625" y="21140"/>
                </a:cubicBezTo>
                <a:cubicBezTo>
                  <a:pt x="16035" y="21472"/>
                  <a:pt x="19298" y="21448"/>
                  <a:pt x="21600" y="21600"/>
                </a:cubicBezTo>
              </a:path>
            </a:pathLst>
          </a:custGeom>
          <a:noFill/>
          <a:ln cap="flat" cmpd="sng" w="38100">
            <a:solidFill>
              <a:srgbClr val="005493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Gill Sans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44"/>
          <p:cNvSpPr/>
          <p:nvPr/>
        </p:nvSpPr>
        <p:spPr>
          <a:xfrm>
            <a:off x="103675" y="4602150"/>
            <a:ext cx="5580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R. S.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Johansson, </a:t>
            </a:r>
            <a:r>
              <a:rPr lang="en"/>
              <a:t>J. R.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Flanagan,</a:t>
            </a:r>
            <a:r>
              <a:rPr lang="en"/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Coding and use of tactile signals</a:t>
            </a:r>
            <a:r>
              <a:rPr lang="en"/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fingertips in object</a:t>
            </a:r>
            <a:r>
              <a:rPr lang="en"/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manipulation tasks, 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Reviews,</a:t>
            </a:r>
            <a:r>
              <a:rPr lang="en"/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</a:t>
            </a:r>
            <a:endParaRPr/>
          </a:p>
        </p:txBody>
      </p:sp>
      <p:sp>
        <p:nvSpPr>
          <p:cNvPr id="228" name="Google Shape;228;p44"/>
          <p:cNvSpPr txBox="1"/>
          <p:nvPr/>
        </p:nvSpPr>
        <p:spPr>
          <a:xfrm>
            <a:off x="103675" y="4235550"/>
            <a:ext cx="2367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[Cutkosky, Ulmen, ‘14]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273350" y="21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311700" y="845750"/>
            <a:ext cx="86214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~ 17,000 mechanoreceptors in human hand</a:t>
            </a:r>
            <a:endParaRPr sz="2200">
              <a:solidFill>
                <a:schemeClr val="dk1"/>
              </a:solidFill>
            </a:endParaRPr>
          </a:p>
          <a:p>
            <a:pPr indent="-257175" lvl="1" marL="71437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" sz="1800">
                <a:solidFill>
                  <a:schemeClr val="dk1"/>
                </a:solidFill>
              </a:rPr>
              <a:t>(&gt;100,000 in star nosed mole, 6 along body in </a:t>
            </a:r>
            <a:r>
              <a:rPr i="1" lang="en" sz="1800">
                <a:solidFill>
                  <a:schemeClr val="dk1"/>
                </a:solidFill>
              </a:rPr>
              <a:t>C. elegans </a:t>
            </a:r>
            <a:r>
              <a:rPr lang="en" sz="1800">
                <a:solidFill>
                  <a:schemeClr val="dk1"/>
                </a:solidFill>
              </a:rPr>
              <a:t>respond to 10μN force)</a:t>
            </a:r>
            <a:endParaRPr sz="18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Spacing of afferents at fingertips to 140/cm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  <a:r>
              <a:rPr lang="en" sz="2200">
                <a:solidFill>
                  <a:schemeClr val="dk1"/>
                </a:solidFill>
              </a:rPr>
              <a:t> for FA-I;</a:t>
            </a:r>
            <a:br>
              <a:rPr lang="en" sz="2200">
                <a:solidFill>
                  <a:schemeClr val="dk1"/>
                </a:solidFill>
              </a:rPr>
            </a:br>
            <a:r>
              <a:rPr lang="en" sz="2200">
                <a:solidFill>
                  <a:schemeClr val="dk1"/>
                </a:solidFill>
              </a:rPr>
              <a:t>  0.7mm mean spacing; receptive fields ~ 11mm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Resolution: two-point discrimination = 1-2 mm</a:t>
            </a:r>
            <a:endParaRPr sz="22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Gratings with spacings to approximately 1mm (finer spacing = “texture”)</a:t>
            </a:r>
            <a:endParaRPr sz="22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Discrete bumps on smooth surfaces down to a few microns (e.g. checking imperfections in paint)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